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19"/>
  </p:notesMasterIdLst>
  <p:sldIdLst>
    <p:sldId id="256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IbcLcsF2+WHD40GE9gZf3gt2B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</a:t>
            </a: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8d49c55ee_2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8d49c55ee_2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Kefan</a:t>
            </a:r>
            <a:endParaRPr/>
          </a:p>
        </p:txBody>
      </p:sp>
      <p:sp>
        <p:nvSpPr>
          <p:cNvPr id="136" name="Google Shape;136;g128d49c55ee_2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1e84af77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1e84af77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Kefan</a:t>
            </a:r>
            <a:endParaRPr/>
          </a:p>
        </p:txBody>
      </p:sp>
      <p:sp>
        <p:nvSpPr>
          <p:cNvPr id="144" name="Google Shape;144;g121e84af77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8d49c55ee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8d49c55ee_2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Kefan</a:t>
            </a:r>
            <a:endParaRPr/>
          </a:p>
        </p:txBody>
      </p:sp>
      <p:sp>
        <p:nvSpPr>
          <p:cNvPr id="241" name="Google Shape;241;g128d49c55ee_2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d49c55e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d49c55e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Tianyi</a:t>
            </a:r>
            <a:endParaRPr/>
          </a:p>
        </p:txBody>
      </p:sp>
      <p:sp>
        <p:nvSpPr>
          <p:cNvPr id="263" name="Google Shape;263;g128d49c55ee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d49c55ee_2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d49c55ee_2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Tianyi</a:t>
            </a:r>
            <a:endParaRPr/>
          </a:p>
        </p:txBody>
      </p:sp>
      <p:sp>
        <p:nvSpPr>
          <p:cNvPr id="274" name="Google Shape;274;g128d49c55ee_2_6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8d49c55ee_2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8d49c55ee_2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Tianyi</a:t>
            </a:r>
            <a:endParaRPr/>
          </a:p>
        </p:txBody>
      </p:sp>
      <p:sp>
        <p:nvSpPr>
          <p:cNvPr id="281" name="Google Shape;281;g128d49c55ee_2_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8d49c55ee_2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Tianyi</a:t>
            </a:r>
            <a:endParaRPr/>
          </a:p>
        </p:txBody>
      </p:sp>
      <p:sp>
        <p:nvSpPr>
          <p:cNvPr id="287" name="Google Shape;287;g128d49c55ee_2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8d49c55ee_5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28d49c55ee_5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8d49c55ee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8d49c55ee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28d49c55ee_1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1e84af7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1e84af77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121e84af77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4aae7a8b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4aae7a8b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124aae7a8be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8d49c55e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8d49c55e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is just a basic U-Net module without Attention and Concat module. In order to segment tiny vessels better, we introduce four different attention gate into the orginal U-Net, then concatenate each of the skip connection which is fed into attention gate, with the up-sampled feature map from each decoder block.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28d49c55ee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8d49c55e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8d49c55e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first gate on the left top, is attention block, by adding feature maps from encoder and decoder with a conv layer, to attend. the right top is  Spatial attention, by  generating attention map from the max, avg and conv layers. the left bottom is channel attention, by re-weighting the channel weights of the original. the last on the right bottom, is spatial-channel attention, by using the strategy of sptial and channel attention in parallel.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7" name="Google Shape;107;g128d49c55ee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8d49c55ee_2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8d49c55ee_2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8d49c55ee_2_6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60912" y="1872814"/>
            <a:ext cx="6954100" cy="65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60912" y="1379532"/>
            <a:ext cx="6954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4" descr="whiting.logo.large.horizontal.blue.jpg"/>
          <p:cNvPicPr preferRelativeResize="0"/>
          <p:nvPr/>
        </p:nvPicPr>
        <p:blipFill rotWithShape="1">
          <a:blip r:embed="rId2">
            <a:alphaModFix/>
          </a:blip>
          <a:srcRect l="10471" t="27044" r="9246" b="20658"/>
          <a:stretch/>
        </p:blipFill>
        <p:spPr>
          <a:xfrm>
            <a:off x="358776" y="255746"/>
            <a:ext cx="2043293" cy="56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 descr="Watermark of Johns Hopkins University shield logo."/>
          <p:cNvPicPr preferRelativeResize="0"/>
          <p:nvPr/>
        </p:nvPicPr>
        <p:blipFill rotWithShape="1">
          <a:blip r:embed="rId3">
            <a:alphaModFix/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360912" y="2855842"/>
            <a:ext cx="6954288" cy="3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3"/>
          </p:nvPr>
        </p:nvSpPr>
        <p:spPr>
          <a:xfrm>
            <a:off x="360912" y="3485202"/>
            <a:ext cx="6954288" cy="70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rgbClr val="042D72"/>
              </a:buClr>
              <a:buSzPts val="1600"/>
              <a:buFont typeface="Arial"/>
              <a:buNone/>
              <a:defRPr sz="1600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3" name="Google Shape;23;p4" descr="Image result for intuitive surgic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918" y="205908"/>
            <a:ext cx="1175165" cy="46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Char char="•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•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»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" type="title">
  <p:cSld name="TITLE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>
            <a:off x="360912" y="1872814"/>
            <a:ext cx="69541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60912" y="1359654"/>
            <a:ext cx="6954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30" name="Google Shape;30;p6" descr="Watermark of Johns Hopkins University shield logo."/>
          <p:cNvPicPr preferRelativeResize="0"/>
          <p:nvPr/>
        </p:nvPicPr>
        <p:blipFill rotWithShape="1">
          <a:blip r:embed="rId2">
            <a:alphaModFix/>
          </a:blip>
          <a:srcRect r="21045" b="14253"/>
          <a:stretch/>
        </p:blipFill>
        <p:spPr>
          <a:xfrm>
            <a:off x="4885087" y="146879"/>
            <a:ext cx="4258913" cy="499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b9e38c44c_0_63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11b9e38c44c_0_63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9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Char char="•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•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»"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" type="title">
  <p:cSld name="TITL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b9e38c44c_0_66"/>
          <p:cNvSpPr txBox="1">
            <a:spLocks noGrp="1"/>
          </p:cNvSpPr>
          <p:nvPr>
            <p:ph type="ctrTitle"/>
          </p:nvPr>
        </p:nvSpPr>
        <p:spPr>
          <a:xfrm>
            <a:off x="360912" y="1872814"/>
            <a:ext cx="69540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11b9e38c44c_0_66"/>
          <p:cNvSpPr txBox="1">
            <a:spLocks noGrp="1"/>
          </p:cNvSpPr>
          <p:nvPr>
            <p:ph type="subTitle" idx="1"/>
          </p:nvPr>
        </p:nvSpPr>
        <p:spPr>
          <a:xfrm>
            <a:off x="360912" y="1359654"/>
            <a:ext cx="6954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  <a:defRPr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2pPr>
            <a:lvl3pPr lvl="2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•"/>
              <a:defRPr/>
            </a:lvl3pPr>
            <a:lvl4pPr lvl="3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53" name="Google Shape;53;g11b9e38c44c_0_66" descr="Watermark of Johns Hopkins University shield logo."/>
          <p:cNvPicPr preferRelativeResize="0"/>
          <p:nvPr/>
        </p:nvPicPr>
        <p:blipFill rotWithShape="1">
          <a:blip r:embed="rId2">
            <a:alphaModFix/>
          </a:blip>
          <a:srcRect r="21042" b="14251"/>
          <a:stretch/>
        </p:blipFill>
        <p:spPr>
          <a:xfrm>
            <a:off x="4885087" y="146879"/>
            <a:ext cx="4258912" cy="499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8d49c55ee_2_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28d49c55ee_2_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rtl="0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2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28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28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g128d49c55ee_2_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3" descr="university.shield.small.blu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9974" y="4684458"/>
            <a:ext cx="34190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/>
        </p:nvSpPr>
        <p:spPr>
          <a:xfrm>
            <a:off x="358776" y="4890279"/>
            <a:ext cx="21826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EN.601.482/682 Deep Learning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4943027" y="4890376"/>
            <a:ext cx="21826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3" descr="Image result for intuitive surgical"/>
          <p:cNvPicPr preferRelativeResize="0"/>
          <p:nvPr/>
        </p:nvPicPr>
        <p:blipFill rotWithShape="1">
          <a:blip r:embed="rId6">
            <a:alphaModFix/>
          </a:blip>
          <a:srcRect b="37337"/>
          <a:stretch/>
        </p:blipFill>
        <p:spPr>
          <a:xfrm>
            <a:off x="7189517" y="4666882"/>
            <a:ext cx="1399141" cy="3499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1b9e38c44c_0_47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g11b9e38c44c_0_47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9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042D7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42D7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" name="Google Shape;34;g11b9e38c44c_0_47" descr="university.shield.small.blue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19974" y="4684458"/>
            <a:ext cx="34190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1b9e38c44c_0_47"/>
          <p:cNvSpPr txBox="1"/>
          <p:nvPr/>
        </p:nvSpPr>
        <p:spPr>
          <a:xfrm>
            <a:off x="358776" y="4890279"/>
            <a:ext cx="21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EN.601.482/682 Deep Learning</a:t>
            </a:r>
            <a:endParaRPr/>
          </a:p>
        </p:txBody>
      </p:sp>
      <p:sp>
        <p:nvSpPr>
          <p:cNvPr id="36" name="Google Shape;36;g11b9e38c44c_0_47"/>
          <p:cNvSpPr txBox="1"/>
          <p:nvPr/>
        </p:nvSpPr>
        <p:spPr>
          <a:xfrm>
            <a:off x="2863018" y="4890279"/>
            <a:ext cx="3291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Poster Pitch Presentation</a:t>
            </a:r>
            <a:endParaRPr/>
          </a:p>
        </p:txBody>
      </p:sp>
      <p:sp>
        <p:nvSpPr>
          <p:cNvPr id="37" name="Google Shape;37;g11b9e38c44c_0_47"/>
          <p:cNvSpPr txBox="1"/>
          <p:nvPr/>
        </p:nvSpPr>
        <p:spPr>
          <a:xfrm>
            <a:off x="4943027" y="4890376"/>
            <a:ext cx="2182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u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g11b9e38c44c_0_47" descr="Image result for intuitive surgical"/>
          <p:cNvPicPr preferRelativeResize="0"/>
          <p:nvPr/>
        </p:nvPicPr>
        <p:blipFill rotWithShape="1">
          <a:blip r:embed="rId6">
            <a:alphaModFix/>
          </a:blip>
          <a:srcRect b="37335"/>
          <a:stretch/>
        </p:blipFill>
        <p:spPr>
          <a:xfrm>
            <a:off x="7189517" y="4666882"/>
            <a:ext cx="1399140" cy="34993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21" Type="http://schemas.openxmlformats.org/officeDocument/2006/relationships/image" Target="../media/image34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.gif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8.png"/><Relationship Id="rId23" Type="http://schemas.openxmlformats.org/officeDocument/2006/relationships/image" Target="../media/image36.png"/><Relationship Id="rId10" Type="http://schemas.openxmlformats.org/officeDocument/2006/relationships/image" Target="../media/image29.png"/><Relationship Id="rId19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gif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360911" y="1872814"/>
            <a:ext cx="7781225" cy="101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Retinal Vessel Image Segmentation via U-Net Based Attention Mechanism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"/>
          <p:cNvSpPr txBox="1">
            <a:spLocks noGrp="1"/>
          </p:cNvSpPr>
          <p:nvPr>
            <p:ph type="subTitle" idx="1"/>
          </p:nvPr>
        </p:nvSpPr>
        <p:spPr>
          <a:xfrm>
            <a:off x="360912" y="1379532"/>
            <a:ext cx="6954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</a:pPr>
            <a:r>
              <a:rPr lang="en-US"/>
              <a:t> EN.601.482/682 Deep Learning</a:t>
            </a:r>
            <a:endParaRPr/>
          </a:p>
        </p:txBody>
      </p:sp>
      <p:sp>
        <p:nvSpPr>
          <p:cNvPr id="64" name="Google Shape;64;p1"/>
          <p:cNvSpPr txBox="1">
            <a:spLocks noGrp="1"/>
          </p:cNvSpPr>
          <p:nvPr>
            <p:ph type="body" idx="2"/>
          </p:nvPr>
        </p:nvSpPr>
        <p:spPr>
          <a:xfrm>
            <a:off x="360912" y="3260035"/>
            <a:ext cx="8126140" cy="1144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</a:pPr>
            <a:r>
              <a:rPr lang="en-US"/>
              <a:t>Lin Cheng, Kefan Song, Tianyi Ye, Yi Zhang</a:t>
            </a:r>
            <a:endParaRPr sz="1400">
              <a:solidFill>
                <a:srgbClr val="7F7F7F"/>
              </a:solidFill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l="10364" t="8340" r="12859" b="7413"/>
          <a:stretch/>
        </p:blipFill>
        <p:spPr>
          <a:xfrm>
            <a:off x="6620025" y="2692325"/>
            <a:ext cx="2447883" cy="237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8d49c55ee_2_630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</a:t>
            </a:r>
            <a:endParaRPr/>
          </a:p>
        </p:txBody>
      </p:sp>
      <p:pic>
        <p:nvPicPr>
          <p:cNvPr id="139" name="Google Shape;139;g128d49c55ee_2_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2679"/>
            <a:ext cx="8839200" cy="16209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28d49c55ee_2_630"/>
          <p:cNvSpPr txBox="1"/>
          <p:nvPr/>
        </p:nvSpPr>
        <p:spPr>
          <a:xfrm>
            <a:off x="1380800" y="1159775"/>
            <a:ext cx="63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1. Performance of different networks on retinal image segmentation.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1e84af773_0_22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 (cont.)</a:t>
            </a:r>
            <a:endParaRPr/>
          </a:p>
        </p:txBody>
      </p:sp>
      <p:sp>
        <p:nvSpPr>
          <p:cNvPr id="147" name="Google Shape;147;g121e84af773_0_22"/>
          <p:cNvSpPr txBox="1"/>
          <p:nvPr/>
        </p:nvSpPr>
        <p:spPr>
          <a:xfrm>
            <a:off x="1658700" y="4271575"/>
            <a:ext cx="582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2. Comparison of visualization outputs from different networks (P: PRC, R: Recall, D: Dice score).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8" name="Google Shape;148;g121e84af773_0_22"/>
          <p:cNvGrpSpPr/>
          <p:nvPr/>
        </p:nvGrpSpPr>
        <p:grpSpPr>
          <a:xfrm>
            <a:off x="1632817" y="568675"/>
            <a:ext cx="5878367" cy="3876875"/>
            <a:chOff x="1408699" y="492521"/>
            <a:chExt cx="6151493" cy="4063384"/>
          </a:xfrm>
        </p:grpSpPr>
        <p:pic>
          <p:nvPicPr>
            <p:cNvPr id="149" name="Google Shape;149;g121e84af773_0_22"/>
            <p:cNvPicPr preferRelativeResize="0"/>
            <p:nvPr/>
          </p:nvPicPr>
          <p:blipFill rotWithShape="1">
            <a:blip r:embed="rId3">
              <a:alphaModFix/>
            </a:blip>
            <a:srcRect l="82717"/>
            <a:stretch/>
          </p:blipFill>
          <p:spPr>
            <a:xfrm>
              <a:off x="7204008" y="1615126"/>
              <a:ext cx="356184" cy="17790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" name="Google Shape;150;g121e84af773_0_22"/>
            <p:cNvGrpSpPr/>
            <p:nvPr/>
          </p:nvGrpSpPr>
          <p:grpSpPr>
            <a:xfrm>
              <a:off x="1408699" y="2556729"/>
              <a:ext cx="5818901" cy="1999176"/>
              <a:chOff x="1410824" y="2446804"/>
              <a:chExt cx="5818901" cy="1999176"/>
            </a:xfrm>
          </p:grpSpPr>
          <p:sp>
            <p:nvSpPr>
              <p:cNvPr id="151" name="Google Shape;151;g121e84af773_0_22"/>
              <p:cNvSpPr txBox="1"/>
              <p:nvPr/>
            </p:nvSpPr>
            <p:spPr>
              <a:xfrm>
                <a:off x="4973940" y="4129779"/>
                <a:ext cx="22047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Spatial-channel</a:t>
                </a:r>
                <a:endParaRPr sz="1000" b="1"/>
              </a:p>
            </p:txBody>
          </p:sp>
          <p:grpSp>
            <p:nvGrpSpPr>
              <p:cNvPr id="152" name="Google Shape;152;g121e84af773_0_22"/>
              <p:cNvGrpSpPr/>
              <p:nvPr/>
            </p:nvGrpSpPr>
            <p:grpSpPr>
              <a:xfrm>
                <a:off x="6050429" y="2446906"/>
                <a:ext cx="1153607" cy="1640115"/>
                <a:chOff x="527138" y="121625"/>
                <a:chExt cx="3657600" cy="5205062"/>
              </a:xfrm>
            </p:grpSpPr>
            <p:pic>
              <p:nvPicPr>
                <p:cNvPr id="153" name="Google Shape;153;g121e84af773_0_2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27138" y="1669088"/>
                  <a:ext cx="3657600" cy="365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4" name="Google Shape;154;g121e84af773_0_22"/>
                <p:cNvSpPr/>
                <p:nvPr/>
              </p:nvSpPr>
              <p:spPr>
                <a:xfrm>
                  <a:off x="2382675" y="3544325"/>
                  <a:ext cx="752400" cy="7524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5" name="Google Shape;155;g121e84af773_0_2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717463" y="145088"/>
                  <a:ext cx="1371600" cy="13716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cxnSp>
              <p:nvCxnSpPr>
                <p:cNvPr id="156" name="Google Shape;156;g121e84af773_0_22"/>
                <p:cNvCxnSpPr/>
                <p:nvPr/>
              </p:nvCxnSpPr>
              <p:spPr>
                <a:xfrm rot="10800000" flipH="1">
                  <a:off x="2382675" y="121625"/>
                  <a:ext cx="334800" cy="3422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" name="Google Shape;157;g121e84af773_0_22"/>
                <p:cNvCxnSpPr/>
                <p:nvPr/>
              </p:nvCxnSpPr>
              <p:spPr>
                <a:xfrm rot="10800000" flipH="1">
                  <a:off x="3150350" y="1564850"/>
                  <a:ext cx="995100" cy="2731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8" name="Google Shape;158;g121e84af773_0_22"/>
              <p:cNvGrpSpPr/>
              <p:nvPr/>
            </p:nvGrpSpPr>
            <p:grpSpPr>
              <a:xfrm>
                <a:off x="4767264" y="2460226"/>
                <a:ext cx="1499592" cy="1742584"/>
                <a:chOff x="5625530" y="2524166"/>
                <a:chExt cx="1604700" cy="1866721"/>
              </a:xfrm>
            </p:grpSpPr>
            <p:grpSp>
              <p:nvGrpSpPr>
                <p:cNvPr id="159" name="Google Shape;159;g121e84af773_0_22"/>
                <p:cNvGrpSpPr/>
                <p:nvPr/>
              </p:nvGrpSpPr>
              <p:grpSpPr>
                <a:xfrm>
                  <a:off x="5800185" y="2524166"/>
                  <a:ext cx="1234440" cy="1737534"/>
                  <a:chOff x="4202185" y="2554141"/>
                  <a:chExt cx="1234440" cy="1737534"/>
                </a:xfrm>
              </p:grpSpPr>
              <p:pic>
                <p:nvPicPr>
                  <p:cNvPr id="160" name="Google Shape;160;g121e84af773_0_22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4202185" y="3057235"/>
                    <a:ext cx="1234440" cy="12344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161" name="Google Shape;161;g121e84af773_0_22"/>
                  <p:cNvGrpSpPr/>
                  <p:nvPr/>
                </p:nvGrpSpPr>
                <p:grpSpPr>
                  <a:xfrm>
                    <a:off x="4847093" y="2554141"/>
                    <a:ext cx="574585" cy="1389922"/>
                    <a:chOff x="6634525" y="87563"/>
                    <a:chExt cx="1702475" cy="4118288"/>
                  </a:xfrm>
                </p:grpSpPr>
                <p:pic>
                  <p:nvPicPr>
                    <p:cNvPr id="162" name="Google Shape;162;g121e84af773_0_22"/>
                    <p:cNvPicPr preferRelativeResize="0"/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925075" y="87563"/>
                      <a:ext cx="1371600" cy="13716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sp>
                  <p:nvSpPr>
                    <p:cNvPr id="163" name="Google Shape;163;g121e84af773_0_22"/>
                    <p:cNvSpPr/>
                    <p:nvPr/>
                  </p:nvSpPr>
                  <p:spPr>
                    <a:xfrm>
                      <a:off x="6634525" y="3453450"/>
                      <a:ext cx="752400" cy="7524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cxnSp>
                  <p:nvCxnSpPr>
                    <p:cNvPr id="164" name="Google Shape;164;g121e84af773_0_22"/>
                    <p:cNvCxnSpPr/>
                    <p:nvPr/>
                  </p:nvCxnSpPr>
                  <p:spPr>
                    <a:xfrm rot="10800000" flipH="1">
                      <a:off x="6634525" y="92250"/>
                      <a:ext cx="290100" cy="33612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65" name="Google Shape;165;g121e84af773_0_22"/>
                    <p:cNvCxnSpPr/>
                    <p:nvPr/>
                  </p:nvCxnSpPr>
                  <p:spPr>
                    <a:xfrm rot="10800000" flipH="1">
                      <a:off x="7402200" y="1504575"/>
                      <a:ext cx="934800" cy="27012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sp>
              <p:nvSpPr>
                <p:cNvPr id="166" name="Google Shape;166;g121e84af773_0_22"/>
                <p:cNvSpPr txBox="1"/>
                <p:nvPr/>
              </p:nvSpPr>
              <p:spPr>
                <a:xfrm>
                  <a:off x="5946440" y="2586095"/>
                  <a:ext cx="615300" cy="41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P: 0.5289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R: 0.8275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D: 0.6453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7" name="Google Shape;167;g121e84af773_0_22"/>
                <p:cNvSpPr txBox="1"/>
                <p:nvPr/>
              </p:nvSpPr>
              <p:spPr>
                <a:xfrm>
                  <a:off x="5625530" y="4148187"/>
                  <a:ext cx="1604700" cy="24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1"/>
                    <a:t>P: 0.7095 R: 0.8767 D: 0.7843</a:t>
                  </a:r>
                  <a:endParaRPr sz="600" b="1"/>
                </a:p>
              </p:txBody>
            </p:sp>
          </p:grpSp>
          <p:sp>
            <p:nvSpPr>
              <p:cNvPr id="168" name="Google Shape;168;g121e84af773_0_22"/>
              <p:cNvSpPr txBox="1"/>
              <p:nvPr/>
            </p:nvSpPr>
            <p:spPr>
              <a:xfrm>
                <a:off x="2737448" y="4129779"/>
                <a:ext cx="21930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Spatial</a:t>
                </a:r>
                <a:endParaRPr sz="1000" b="1"/>
              </a:p>
            </p:txBody>
          </p:sp>
          <p:grpSp>
            <p:nvGrpSpPr>
              <p:cNvPr id="169" name="Google Shape;169;g121e84af773_0_22"/>
              <p:cNvGrpSpPr/>
              <p:nvPr/>
            </p:nvGrpSpPr>
            <p:grpSpPr>
              <a:xfrm>
                <a:off x="3820379" y="2446900"/>
                <a:ext cx="1153607" cy="1640181"/>
                <a:chOff x="4982250" y="-15450"/>
                <a:chExt cx="3657600" cy="5187162"/>
              </a:xfrm>
            </p:grpSpPr>
            <p:pic>
              <p:nvPicPr>
                <p:cNvPr id="170" name="Google Shape;170;g121e84af773_0_22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078513" y="-9887"/>
                  <a:ext cx="1371600" cy="13716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171" name="Google Shape;171;g121e84af773_0_22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982250" y="1514113"/>
                  <a:ext cx="3657600" cy="365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2" name="Google Shape;172;g121e84af773_0_22"/>
                <p:cNvSpPr/>
                <p:nvPr/>
              </p:nvSpPr>
              <p:spPr>
                <a:xfrm>
                  <a:off x="6710725" y="3301050"/>
                  <a:ext cx="752400" cy="7524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73" name="Google Shape;173;g121e84af773_0_22"/>
                <p:cNvCxnSpPr/>
                <p:nvPr/>
              </p:nvCxnSpPr>
              <p:spPr>
                <a:xfrm rot="10800000" flipH="1">
                  <a:off x="6710725" y="-15450"/>
                  <a:ext cx="352500" cy="3316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" name="Google Shape;174;g121e84af773_0_22"/>
                <p:cNvCxnSpPr/>
                <p:nvPr/>
              </p:nvCxnSpPr>
              <p:spPr>
                <a:xfrm rot="10800000" flipH="1">
                  <a:off x="7478400" y="1412475"/>
                  <a:ext cx="1012800" cy="2640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5" name="Google Shape;175;g121e84af773_0_22"/>
              <p:cNvGrpSpPr/>
              <p:nvPr/>
            </p:nvGrpSpPr>
            <p:grpSpPr>
              <a:xfrm>
                <a:off x="2521011" y="2446804"/>
                <a:ext cx="1499592" cy="1756007"/>
                <a:chOff x="2925214" y="2509787"/>
                <a:chExt cx="1604700" cy="1881100"/>
              </a:xfrm>
            </p:grpSpPr>
            <p:grpSp>
              <p:nvGrpSpPr>
                <p:cNvPr id="176" name="Google Shape;176;g121e84af773_0_22"/>
                <p:cNvGrpSpPr/>
                <p:nvPr/>
              </p:nvGrpSpPr>
              <p:grpSpPr>
                <a:xfrm>
                  <a:off x="3127681" y="2509787"/>
                  <a:ext cx="1234440" cy="1766178"/>
                  <a:chOff x="1529681" y="2539762"/>
                  <a:chExt cx="1234440" cy="1766178"/>
                </a:xfrm>
              </p:grpSpPr>
              <p:pic>
                <p:nvPicPr>
                  <p:cNvPr id="177" name="Google Shape;177;g121e84af773_0_22"/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2249771" y="2562331"/>
                    <a:ext cx="462915" cy="461543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178" name="Google Shape;178;g121e84af773_0_22"/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1529681" y="3075157"/>
                    <a:ext cx="1234440" cy="123078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79" name="Google Shape;179;g121e84af773_0_22"/>
                  <p:cNvSpPr/>
                  <p:nvPr/>
                </p:nvSpPr>
                <p:spPr>
                  <a:xfrm>
                    <a:off x="2137228" y="3676462"/>
                    <a:ext cx="253800" cy="2532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0" name="Google Shape;180;g121e84af773_0_22"/>
                  <p:cNvCxnSpPr/>
                  <p:nvPr/>
                </p:nvCxnSpPr>
                <p:spPr>
                  <a:xfrm rot="10800000" flipH="1">
                    <a:off x="2137228" y="2539762"/>
                    <a:ext cx="98400" cy="11367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1" name="Google Shape;181;g121e84af773_0_22"/>
                  <p:cNvCxnSpPr/>
                  <p:nvPr/>
                </p:nvCxnSpPr>
                <p:spPr>
                  <a:xfrm rot="10800000" flipH="1">
                    <a:off x="2396318" y="3037419"/>
                    <a:ext cx="326400" cy="892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82" name="Google Shape;182;g121e84af773_0_22"/>
                <p:cNvSpPr txBox="1"/>
                <p:nvPr/>
              </p:nvSpPr>
              <p:spPr>
                <a:xfrm>
                  <a:off x="3236573" y="2586095"/>
                  <a:ext cx="615300" cy="41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P: 0.6285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R: 0.7207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D: 0.6714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3" name="Google Shape;183;g121e84af773_0_22"/>
                <p:cNvSpPr txBox="1"/>
                <p:nvPr/>
              </p:nvSpPr>
              <p:spPr>
                <a:xfrm>
                  <a:off x="2925214" y="4148187"/>
                  <a:ext cx="1604700" cy="24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1"/>
                    <a:t>P: 0.8030 R: 0.8001 D: 0.8015</a:t>
                  </a:r>
                  <a:endParaRPr sz="600" b="1"/>
                </a:p>
              </p:txBody>
            </p:sp>
          </p:grpSp>
          <p:grpSp>
            <p:nvGrpSpPr>
              <p:cNvPr id="184" name="Google Shape;184;g121e84af773_0_22"/>
              <p:cNvGrpSpPr/>
              <p:nvPr/>
            </p:nvGrpSpPr>
            <p:grpSpPr>
              <a:xfrm>
                <a:off x="1410824" y="2446878"/>
                <a:ext cx="1499592" cy="1922878"/>
                <a:chOff x="1595241" y="2509867"/>
                <a:chExt cx="1604700" cy="2059858"/>
              </a:xfrm>
            </p:grpSpPr>
            <p:grpSp>
              <p:nvGrpSpPr>
                <p:cNvPr id="185" name="Google Shape;185;g121e84af773_0_22"/>
                <p:cNvGrpSpPr/>
                <p:nvPr/>
              </p:nvGrpSpPr>
              <p:grpSpPr>
                <a:xfrm>
                  <a:off x="1780350" y="2509867"/>
                  <a:ext cx="1234440" cy="2059858"/>
                  <a:chOff x="2855863" y="2463642"/>
                  <a:chExt cx="1234440" cy="2059858"/>
                </a:xfrm>
              </p:grpSpPr>
              <p:pic>
                <p:nvPicPr>
                  <p:cNvPr id="186" name="Google Shape;186;g121e84af773_0_22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3599705" y="2483283"/>
                    <a:ext cx="462915" cy="464012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187" name="Google Shape;187;g121e84af773_0_22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/>
                  <a:stretch/>
                </p:blipFill>
                <p:spPr>
                  <a:xfrm>
                    <a:off x="2855863" y="2992281"/>
                    <a:ext cx="1234440" cy="1237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88" name="Google Shape;188;g121e84af773_0_22"/>
                  <p:cNvSpPr/>
                  <p:nvPr/>
                </p:nvSpPr>
                <p:spPr>
                  <a:xfrm>
                    <a:off x="3479534" y="3606342"/>
                    <a:ext cx="253800" cy="2544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89" name="Google Shape;189;g121e84af773_0_22"/>
                  <p:cNvCxnSpPr/>
                  <p:nvPr/>
                </p:nvCxnSpPr>
                <p:spPr>
                  <a:xfrm rot="10800000" flipH="1">
                    <a:off x="3479534" y="2463642"/>
                    <a:ext cx="98400" cy="11427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0" name="Google Shape;190;g121e84af773_0_22"/>
                  <p:cNvCxnSpPr/>
                  <p:nvPr/>
                </p:nvCxnSpPr>
                <p:spPr>
                  <a:xfrm rot="10800000" flipH="1">
                    <a:off x="3738624" y="2963853"/>
                    <a:ext cx="326400" cy="8970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91" name="Google Shape;191;g121e84af773_0_22"/>
                  <p:cNvSpPr txBox="1"/>
                  <p:nvPr/>
                </p:nvSpPr>
                <p:spPr>
                  <a:xfrm>
                    <a:off x="2906238" y="4184800"/>
                    <a:ext cx="1133700" cy="33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 b="1"/>
                      <a:t>Channel</a:t>
                    </a:r>
                    <a:endParaRPr sz="1000" b="1"/>
                  </a:p>
                </p:txBody>
              </p:sp>
            </p:grpSp>
            <p:sp>
              <p:nvSpPr>
                <p:cNvPr id="192" name="Google Shape;192;g121e84af773_0_22"/>
                <p:cNvSpPr txBox="1"/>
                <p:nvPr/>
              </p:nvSpPr>
              <p:spPr>
                <a:xfrm>
                  <a:off x="1903096" y="2586095"/>
                  <a:ext cx="674400" cy="41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P: 0.6696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R: 0.7066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D: 0.6876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3" name="Google Shape;193;g121e84af773_0_22"/>
                <p:cNvSpPr txBox="1"/>
                <p:nvPr/>
              </p:nvSpPr>
              <p:spPr>
                <a:xfrm>
                  <a:off x="1595241" y="4148187"/>
                  <a:ext cx="1604700" cy="24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1"/>
                    <a:t>P: 0.8176 R: 0.7913 D: 0.8042</a:t>
                  </a:r>
                  <a:endParaRPr sz="600" b="1"/>
                </a:p>
              </p:txBody>
            </p:sp>
          </p:grpSp>
          <p:sp>
            <p:nvSpPr>
              <p:cNvPr id="194" name="Google Shape;194;g121e84af773_0_22"/>
              <p:cNvSpPr txBox="1"/>
              <p:nvPr/>
            </p:nvSpPr>
            <p:spPr>
              <a:xfrm>
                <a:off x="4927400" y="4042047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Prediction</a:t>
                </a:r>
                <a:endParaRPr sz="800"/>
              </a:p>
            </p:txBody>
          </p:sp>
          <p:sp>
            <p:nvSpPr>
              <p:cNvPr id="195" name="Google Shape;195;g121e84af773_0_22"/>
              <p:cNvSpPr txBox="1"/>
              <p:nvPr/>
            </p:nvSpPr>
            <p:spPr>
              <a:xfrm>
                <a:off x="6050425" y="4042047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Attention Map</a:t>
                </a:r>
                <a:endParaRPr sz="800"/>
              </a:p>
            </p:txBody>
          </p:sp>
          <p:sp>
            <p:nvSpPr>
              <p:cNvPr id="196" name="Google Shape;196;g121e84af773_0_22"/>
              <p:cNvSpPr txBox="1"/>
              <p:nvPr/>
            </p:nvSpPr>
            <p:spPr>
              <a:xfrm>
                <a:off x="2682788" y="4042047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Prediction</a:t>
                </a:r>
                <a:endParaRPr sz="800"/>
              </a:p>
            </p:txBody>
          </p:sp>
          <p:sp>
            <p:nvSpPr>
              <p:cNvPr id="197" name="Google Shape;197;g121e84af773_0_22"/>
              <p:cNvSpPr txBox="1"/>
              <p:nvPr/>
            </p:nvSpPr>
            <p:spPr>
              <a:xfrm>
                <a:off x="3805813" y="4042047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Attention Map</a:t>
                </a:r>
                <a:endParaRPr sz="800"/>
              </a:p>
            </p:txBody>
          </p:sp>
        </p:grpSp>
        <p:grpSp>
          <p:nvGrpSpPr>
            <p:cNvPr id="198" name="Google Shape;198;g121e84af773_0_22"/>
            <p:cNvGrpSpPr/>
            <p:nvPr/>
          </p:nvGrpSpPr>
          <p:grpSpPr>
            <a:xfrm>
              <a:off x="1583864" y="492521"/>
              <a:ext cx="5643736" cy="2051709"/>
              <a:chOff x="1583864" y="492521"/>
              <a:chExt cx="5643736" cy="2051709"/>
            </a:xfrm>
          </p:grpSpPr>
          <p:pic>
            <p:nvPicPr>
              <p:cNvPr id="199" name="Google Shape;199;g121e84af773_0_22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583864" y="1015478"/>
                <a:ext cx="1153584" cy="1151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g121e84af773_0_22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275676" y="562173"/>
                <a:ext cx="432594" cy="431747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01" name="Google Shape;201;g121e84af773_0_22"/>
              <p:cNvSpPr/>
              <p:nvPr/>
            </p:nvSpPr>
            <p:spPr>
              <a:xfrm>
                <a:off x="2158173" y="1596264"/>
                <a:ext cx="237176" cy="23692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2" name="Google Shape;202;g121e84af773_0_22"/>
              <p:cNvCxnSpPr/>
              <p:nvPr/>
            </p:nvCxnSpPr>
            <p:spPr>
              <a:xfrm rot="10800000" flipH="1">
                <a:off x="2158173" y="563159"/>
                <a:ext cx="114663" cy="103310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g121e84af773_0_22"/>
              <p:cNvCxnSpPr/>
              <p:nvPr/>
            </p:nvCxnSpPr>
            <p:spPr>
              <a:xfrm rot="10800000" flipH="1">
                <a:off x="2400293" y="996008"/>
                <a:ext cx="310908" cy="83706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4" name="Google Shape;204;g121e84af773_0_22"/>
              <p:cNvSpPr txBox="1"/>
              <p:nvPr/>
            </p:nvSpPr>
            <p:spPr>
              <a:xfrm>
                <a:off x="1836004" y="2228030"/>
                <a:ext cx="6492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Input</a:t>
                </a:r>
                <a:endParaRPr sz="1000" b="1"/>
              </a:p>
            </p:txBody>
          </p:sp>
          <p:pic>
            <p:nvPicPr>
              <p:cNvPr id="205" name="Google Shape;205;g121e84af773_0_22"/>
              <p:cNvPicPr preferRelativeResize="0"/>
              <p:nvPr/>
            </p:nvPicPr>
            <p:blipFill rotWithShape="1">
              <a:blip r:embed="rId16">
                <a:alphaModFix/>
              </a:blip>
              <a:srcRect l="3093" t="3209" r="2289" b="9576"/>
              <a:stretch/>
            </p:blipFill>
            <p:spPr>
              <a:xfrm>
                <a:off x="2710254" y="1032913"/>
                <a:ext cx="1153546" cy="10978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g121e84af773_0_22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3388113" y="505712"/>
                <a:ext cx="457204" cy="456715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07" name="Google Shape;207;g121e84af773_0_22"/>
              <p:cNvSpPr/>
              <p:nvPr/>
            </p:nvSpPr>
            <p:spPr>
              <a:xfrm>
                <a:off x="3275713" y="1617201"/>
                <a:ext cx="250913" cy="250645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8" name="Google Shape;208;g121e84af773_0_22"/>
              <p:cNvCxnSpPr/>
              <p:nvPr/>
            </p:nvCxnSpPr>
            <p:spPr>
              <a:xfrm rot="10800000" flipH="1">
                <a:off x="3275713" y="492521"/>
                <a:ext cx="97281" cy="112468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g121e84af773_0_22"/>
              <p:cNvCxnSpPr/>
              <p:nvPr/>
            </p:nvCxnSpPr>
            <p:spPr>
              <a:xfrm rot="10800000" flipH="1">
                <a:off x="3531606" y="984993"/>
                <a:ext cx="322403" cy="88271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0" name="Google Shape;210;g121e84af773_0_22"/>
              <p:cNvSpPr txBox="1"/>
              <p:nvPr/>
            </p:nvSpPr>
            <p:spPr>
              <a:xfrm>
                <a:off x="2757353" y="2228030"/>
                <a:ext cx="10593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Ground truth</a:t>
                </a:r>
                <a:endParaRPr sz="1000" b="1"/>
              </a:p>
            </p:txBody>
          </p:sp>
          <p:pic>
            <p:nvPicPr>
              <p:cNvPr id="211" name="Google Shape;211;g121e84af773_0_22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3845029" y="1007619"/>
                <a:ext cx="1153584" cy="11557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g121e84af773_0_22"/>
              <p:cNvPicPr preferRelativeResize="0"/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4546141" y="535926"/>
                <a:ext cx="432594" cy="43341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13" name="Google Shape;213;g121e84af773_0_22"/>
              <p:cNvSpPr/>
              <p:nvPr/>
            </p:nvSpPr>
            <p:spPr>
              <a:xfrm>
                <a:off x="4439788" y="1590704"/>
                <a:ext cx="237176" cy="23776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4" name="Google Shape;214;g121e84af773_0_22"/>
              <p:cNvCxnSpPr/>
              <p:nvPr/>
            </p:nvCxnSpPr>
            <p:spPr>
              <a:xfrm rot="10800000" flipH="1">
                <a:off x="4439788" y="523433"/>
                <a:ext cx="91955" cy="106727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g121e84af773_0_22"/>
              <p:cNvCxnSpPr/>
              <p:nvPr/>
            </p:nvCxnSpPr>
            <p:spPr>
              <a:xfrm rot="10800000" flipH="1">
                <a:off x="4681908" y="990801"/>
                <a:ext cx="305021" cy="83763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6" name="Google Shape;216;g121e84af773_0_22"/>
              <p:cNvSpPr txBox="1"/>
              <p:nvPr/>
            </p:nvSpPr>
            <p:spPr>
              <a:xfrm>
                <a:off x="3985457" y="2228030"/>
                <a:ext cx="8727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U-Net</a:t>
                </a:r>
                <a:endParaRPr sz="1000" b="1"/>
              </a:p>
            </p:txBody>
          </p:sp>
          <p:sp>
            <p:nvSpPr>
              <p:cNvPr id="217" name="Google Shape;217;g121e84af773_0_22"/>
              <p:cNvSpPr txBox="1"/>
              <p:nvPr/>
            </p:nvSpPr>
            <p:spPr>
              <a:xfrm>
                <a:off x="3982857" y="563635"/>
                <a:ext cx="64920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rgbClr val="FF0000"/>
                    </a:solidFill>
                  </a:rPr>
                  <a:t>P: 0.6343</a:t>
                </a:r>
                <a:endParaRPr sz="600">
                  <a:solidFill>
                    <a:srgbClr val="FF0000"/>
                  </a:solidFill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rgbClr val="FF0000"/>
                    </a:solidFill>
                  </a:rPr>
                  <a:t>R: 0.7430</a:t>
                </a:r>
                <a:endParaRPr sz="600">
                  <a:solidFill>
                    <a:srgbClr val="FF0000"/>
                  </a:solidFill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rgbClr val="FF0000"/>
                    </a:solidFill>
                  </a:rPr>
                  <a:t>D: 0.6843</a:t>
                </a:r>
                <a:endParaRPr sz="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18" name="Google Shape;218;g121e84af773_0_22"/>
              <p:cNvSpPr txBox="1"/>
              <p:nvPr/>
            </p:nvSpPr>
            <p:spPr>
              <a:xfrm>
                <a:off x="3710075" y="2055675"/>
                <a:ext cx="1423617" cy="226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/>
                  <a:t>P: 0.8100 R: 0.8015 D: 0.8058</a:t>
                </a:r>
                <a:endParaRPr sz="600" b="1"/>
              </a:p>
            </p:txBody>
          </p:sp>
          <p:sp>
            <p:nvSpPr>
              <p:cNvPr id="219" name="Google Shape;219;g121e84af773_0_22"/>
              <p:cNvSpPr txBox="1"/>
              <p:nvPr/>
            </p:nvSpPr>
            <p:spPr>
              <a:xfrm>
                <a:off x="4973940" y="2228030"/>
                <a:ext cx="22050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Attention Block</a:t>
                </a:r>
                <a:endParaRPr sz="1000" b="1"/>
              </a:p>
            </p:txBody>
          </p:sp>
          <p:grpSp>
            <p:nvGrpSpPr>
              <p:cNvPr id="220" name="Google Shape;220;g121e84af773_0_22"/>
              <p:cNvGrpSpPr/>
              <p:nvPr/>
            </p:nvGrpSpPr>
            <p:grpSpPr>
              <a:xfrm>
                <a:off x="4782148" y="532262"/>
                <a:ext cx="2421861" cy="1749973"/>
                <a:chOff x="5355265" y="458859"/>
                <a:chExt cx="2591612" cy="1874637"/>
              </a:xfrm>
            </p:grpSpPr>
            <p:grpSp>
              <p:nvGrpSpPr>
                <p:cNvPr id="221" name="Google Shape;221;g121e84af773_0_22"/>
                <p:cNvGrpSpPr/>
                <p:nvPr/>
              </p:nvGrpSpPr>
              <p:grpSpPr>
                <a:xfrm>
                  <a:off x="6712437" y="459896"/>
                  <a:ext cx="1234440" cy="1737904"/>
                  <a:chOff x="5250912" y="0"/>
                  <a:chExt cx="3657600" cy="5143250"/>
                </a:xfrm>
              </p:grpSpPr>
              <p:pic>
                <p:nvPicPr>
                  <p:cNvPr id="222" name="Google Shape;222;g121e84af773_0_22"/>
                  <p:cNvPicPr preferRelativeResize="0"/>
                  <p:nvPr/>
                </p:nvPicPr>
                <p:blipFill>
                  <a:blip r:embed="rId20">
                    <a:alphaModFix/>
                  </a:blip>
                  <a:stretch>
                    <a:fillRect/>
                  </a:stretch>
                </p:blipFill>
                <p:spPr>
                  <a:xfrm>
                    <a:off x="5250912" y="1485650"/>
                    <a:ext cx="3657600" cy="365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23" name="Google Shape;223;g121e84af773_0_22"/>
                  <p:cNvSpPr/>
                  <p:nvPr/>
                </p:nvSpPr>
                <p:spPr>
                  <a:xfrm>
                    <a:off x="7071825" y="3330600"/>
                    <a:ext cx="752400" cy="7524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224" name="Google Shape;224;g121e84af773_0_22"/>
                  <p:cNvCxnSpPr/>
                  <p:nvPr/>
                </p:nvCxnSpPr>
                <p:spPr>
                  <a:xfrm rot="10800000" flipH="1">
                    <a:off x="7071825" y="0"/>
                    <a:ext cx="339000" cy="33306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5" name="Google Shape;225;g121e84af773_0_22"/>
                  <p:cNvCxnSpPr/>
                  <p:nvPr/>
                </p:nvCxnSpPr>
                <p:spPr>
                  <a:xfrm rot="10800000" flipH="1">
                    <a:off x="7839500" y="1381725"/>
                    <a:ext cx="1014600" cy="27012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pic>
                <p:nvPicPr>
                  <p:cNvPr id="226" name="Google Shape;226;g121e84af773_0_22"/>
                  <p:cNvPicPr preferRelativeResize="0"/>
                  <p:nvPr/>
                </p:nvPicPr>
                <p:blipFill>
                  <a:blip r:embed="rId21">
                    <a:alphaModFix/>
                  </a:blip>
                  <a:stretch>
                    <a:fillRect/>
                  </a:stretch>
                </p:blipFill>
                <p:spPr>
                  <a:xfrm>
                    <a:off x="7439213" y="37838"/>
                    <a:ext cx="1371600" cy="13716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</p:grpSp>
            <p:grpSp>
              <p:nvGrpSpPr>
                <p:cNvPr id="227" name="Google Shape;227;g121e84af773_0_22"/>
                <p:cNvGrpSpPr/>
                <p:nvPr/>
              </p:nvGrpSpPr>
              <p:grpSpPr>
                <a:xfrm>
                  <a:off x="5355265" y="458859"/>
                  <a:ext cx="1604700" cy="1874637"/>
                  <a:chOff x="5651909" y="458859"/>
                  <a:chExt cx="1604700" cy="1874637"/>
                </a:xfrm>
              </p:grpSpPr>
              <p:grpSp>
                <p:nvGrpSpPr>
                  <p:cNvPr id="228" name="Google Shape;228;g121e84af773_0_22"/>
                  <p:cNvGrpSpPr/>
                  <p:nvPr/>
                </p:nvGrpSpPr>
                <p:grpSpPr>
                  <a:xfrm>
                    <a:off x="5822305" y="458859"/>
                    <a:ext cx="1234440" cy="1737738"/>
                    <a:chOff x="4224305" y="547309"/>
                    <a:chExt cx="1234440" cy="1737738"/>
                  </a:xfrm>
                </p:grpSpPr>
                <p:pic>
                  <p:nvPicPr>
                    <p:cNvPr id="229" name="Google Shape;229;g121e84af773_0_22"/>
                    <p:cNvPicPr preferRelativeResize="0"/>
                    <p:nvPr/>
                  </p:nvPicPr>
                  <p:blipFill>
                    <a:blip r:embed="rId2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970112" y="548073"/>
                      <a:ext cx="462915" cy="461681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pic>
                  <p:nvPicPr>
                    <p:cNvPr id="230" name="Google Shape;230;g121e84af773_0_22"/>
                    <p:cNvPicPr preferRelativeResize="0"/>
                    <p:nvPr/>
                  </p:nvPicPr>
                  <p:blipFill>
                    <a:blip r:embed="rId2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224305" y="1053898"/>
                      <a:ext cx="1234440" cy="12311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231" name="Google Shape;231;g121e84af773_0_22"/>
                    <p:cNvSpPr/>
                    <p:nvPr/>
                  </p:nvSpPr>
                  <p:spPr>
                    <a:xfrm>
                      <a:off x="4847503" y="1663309"/>
                      <a:ext cx="253800" cy="2532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cxnSp>
                  <p:nvCxnSpPr>
                    <p:cNvPr id="232" name="Google Shape;232;g121e84af773_0_22"/>
                    <p:cNvCxnSpPr/>
                    <p:nvPr/>
                  </p:nvCxnSpPr>
                  <p:spPr>
                    <a:xfrm rot="10800000" flipH="1">
                      <a:off x="4847503" y="547309"/>
                      <a:ext cx="124500" cy="11160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33" name="Google Shape;233;g121e84af773_0_22"/>
                    <p:cNvCxnSpPr/>
                    <p:nvPr/>
                  </p:nvCxnSpPr>
                  <p:spPr>
                    <a:xfrm rot="10800000" flipH="1">
                      <a:off x="5106593" y="1027941"/>
                      <a:ext cx="331800" cy="8886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34" name="Google Shape;234;g121e84af773_0_22"/>
                  <p:cNvSpPr txBox="1"/>
                  <p:nvPr/>
                </p:nvSpPr>
                <p:spPr>
                  <a:xfrm>
                    <a:off x="5946444" y="492466"/>
                    <a:ext cx="615300" cy="41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P: 0.6465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R: 0.7019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D: 0.6730</a:t>
                    </a:r>
                    <a:endParaRPr sz="60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35" name="Google Shape;235;g121e84af773_0_22"/>
                  <p:cNvSpPr txBox="1"/>
                  <p:nvPr/>
                </p:nvSpPr>
                <p:spPr>
                  <a:xfrm>
                    <a:off x="5651909" y="2090795"/>
                    <a:ext cx="1604700" cy="24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 b="1"/>
                      <a:t>P: 0.7929 R: 0.8137 D: 0.8031</a:t>
                    </a:r>
                    <a:endParaRPr sz="600" b="1"/>
                  </a:p>
                </p:txBody>
              </p:sp>
            </p:grpSp>
          </p:grpSp>
          <p:sp>
            <p:nvSpPr>
              <p:cNvPr id="236" name="Google Shape;236;g121e84af773_0_22"/>
              <p:cNvSpPr txBox="1"/>
              <p:nvPr/>
            </p:nvSpPr>
            <p:spPr>
              <a:xfrm>
                <a:off x="4925275" y="2130722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Prediction</a:t>
                </a:r>
                <a:endParaRPr sz="800"/>
              </a:p>
            </p:txBody>
          </p:sp>
          <p:sp>
            <p:nvSpPr>
              <p:cNvPr id="237" name="Google Shape;237;g121e84af773_0_22"/>
              <p:cNvSpPr txBox="1"/>
              <p:nvPr/>
            </p:nvSpPr>
            <p:spPr>
              <a:xfrm>
                <a:off x="6048300" y="2130722"/>
                <a:ext cx="1179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/>
                  <a:t>Attention Map</a:t>
                </a:r>
                <a:endParaRPr sz="8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d49c55ee_2_555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</a:t>
            </a:r>
            <a:endParaRPr/>
          </a:p>
        </p:txBody>
      </p:sp>
      <p:grpSp>
        <p:nvGrpSpPr>
          <p:cNvPr id="244" name="Google Shape;244;g128d49c55ee_2_555"/>
          <p:cNvGrpSpPr/>
          <p:nvPr/>
        </p:nvGrpSpPr>
        <p:grpSpPr>
          <a:xfrm>
            <a:off x="1758991" y="589275"/>
            <a:ext cx="5626018" cy="3723106"/>
            <a:chOff x="1556209" y="665475"/>
            <a:chExt cx="5626018" cy="3723106"/>
          </a:xfrm>
        </p:grpSpPr>
        <p:grpSp>
          <p:nvGrpSpPr>
            <p:cNvPr id="245" name="Google Shape;245;g128d49c55ee_2_555"/>
            <p:cNvGrpSpPr/>
            <p:nvPr/>
          </p:nvGrpSpPr>
          <p:grpSpPr>
            <a:xfrm>
              <a:off x="1556209" y="2545098"/>
              <a:ext cx="5626018" cy="1843482"/>
              <a:chOff x="1556209" y="2621298"/>
              <a:chExt cx="5626018" cy="1843482"/>
            </a:xfrm>
          </p:grpSpPr>
          <p:pic>
            <p:nvPicPr>
              <p:cNvPr id="246" name="Google Shape;246;g128d49c55ee_2_5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56209" y="2621298"/>
                <a:ext cx="1692738" cy="1698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7" name="Google Shape;247;g128d49c55ee_2_555"/>
              <p:cNvSpPr txBox="1"/>
              <p:nvPr/>
            </p:nvSpPr>
            <p:spPr>
              <a:xfrm>
                <a:off x="1621823" y="4167475"/>
                <a:ext cx="1561800" cy="29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Attention Block</a:t>
                </a:r>
                <a:endParaRPr/>
              </a:p>
            </p:txBody>
          </p:sp>
          <p:pic>
            <p:nvPicPr>
              <p:cNvPr id="248" name="Google Shape;248;g128d49c55ee_2_55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68618" y="2621298"/>
                <a:ext cx="1692738" cy="1698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g128d49c55ee_2_555"/>
              <p:cNvSpPr txBox="1"/>
              <p:nvPr/>
            </p:nvSpPr>
            <p:spPr>
              <a:xfrm>
                <a:off x="3947561" y="4167481"/>
                <a:ext cx="735000" cy="29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Spatial</a:t>
                </a:r>
                <a:endParaRPr/>
              </a:p>
            </p:txBody>
          </p:sp>
          <p:pic>
            <p:nvPicPr>
              <p:cNvPr id="250" name="Google Shape;250;g128d49c55ee_2_55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35143" y="2621298"/>
                <a:ext cx="1692738" cy="1698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g128d49c55ee_2_555"/>
              <p:cNvSpPr txBox="1"/>
              <p:nvPr/>
            </p:nvSpPr>
            <p:spPr>
              <a:xfrm>
                <a:off x="5381027" y="4167475"/>
                <a:ext cx="1801200" cy="29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Spatial-channel</a:t>
                </a:r>
                <a:endParaRPr/>
              </a:p>
            </p:txBody>
          </p:sp>
        </p:grpSp>
        <p:grpSp>
          <p:nvGrpSpPr>
            <p:cNvPr id="252" name="Google Shape;252;g128d49c55ee_2_555"/>
            <p:cNvGrpSpPr/>
            <p:nvPr/>
          </p:nvGrpSpPr>
          <p:grpSpPr>
            <a:xfrm>
              <a:off x="1556209" y="665475"/>
              <a:ext cx="5570573" cy="1946898"/>
              <a:chOff x="1556209" y="665475"/>
              <a:chExt cx="5570573" cy="1946898"/>
            </a:xfrm>
          </p:grpSpPr>
          <p:pic>
            <p:nvPicPr>
              <p:cNvPr id="253" name="Google Shape;253;g128d49c55ee_2_55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495676" y="665475"/>
                <a:ext cx="1692738" cy="1695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g128d49c55ee_2_555"/>
              <p:cNvSpPr txBox="1"/>
              <p:nvPr/>
            </p:nvSpPr>
            <p:spPr>
              <a:xfrm>
                <a:off x="3974619" y="2240973"/>
                <a:ext cx="735000" cy="29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U-Net</a:t>
                </a:r>
                <a:endParaRPr/>
              </a:p>
            </p:txBody>
          </p:sp>
          <p:pic>
            <p:nvPicPr>
              <p:cNvPr id="255" name="Google Shape;255;g128d49c55ee_2_55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35143" y="665475"/>
                <a:ext cx="1691639" cy="1701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g128d49c55ee_2_555"/>
              <p:cNvSpPr txBox="1"/>
              <p:nvPr/>
            </p:nvSpPr>
            <p:spPr>
              <a:xfrm>
                <a:off x="5822218" y="2240973"/>
                <a:ext cx="918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Channel</a:t>
                </a:r>
                <a:endParaRPr/>
              </a:p>
            </p:txBody>
          </p:sp>
          <p:pic>
            <p:nvPicPr>
              <p:cNvPr id="257" name="Google Shape;257;g128d49c55ee_2_55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56209" y="665475"/>
                <a:ext cx="1692738" cy="169858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8" name="Google Shape;258;g128d49c55ee_2_555"/>
              <p:cNvSpPr txBox="1"/>
              <p:nvPr/>
            </p:nvSpPr>
            <p:spPr>
              <a:xfrm>
                <a:off x="1747596" y="2240975"/>
                <a:ext cx="1310100" cy="29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Ground truth</a:t>
                </a:r>
                <a:endParaRPr/>
              </a:p>
            </p:txBody>
          </p:sp>
        </p:grpSp>
      </p:grpSp>
      <p:sp>
        <p:nvSpPr>
          <p:cNvPr id="259" name="Google Shape;259;g128d49c55ee_2_555"/>
          <p:cNvSpPr txBox="1"/>
          <p:nvPr/>
        </p:nvSpPr>
        <p:spPr>
          <a:xfrm>
            <a:off x="1658700" y="4312375"/>
            <a:ext cx="582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2. Comparison of visualization outputs that showcase the ability of different networks to detect small vessels.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28d49c55ee_1_12"/>
          <p:cNvPicPr preferRelativeResize="0"/>
          <p:nvPr/>
        </p:nvPicPr>
        <p:blipFill rotWithShape="1">
          <a:blip r:embed="rId3">
            <a:alphaModFix/>
          </a:blip>
          <a:srcRect l="3956" t="2505"/>
          <a:stretch/>
        </p:blipFill>
        <p:spPr>
          <a:xfrm>
            <a:off x="637225" y="566900"/>
            <a:ext cx="3481051" cy="3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28d49c55ee_1_12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U-Net vs. SCAU-Net</a:t>
            </a:r>
            <a:endParaRPr/>
          </a:p>
        </p:txBody>
      </p:sp>
      <p:sp>
        <p:nvSpPr>
          <p:cNvPr id="267" name="Google Shape;267;g128d49c55ee_1_12"/>
          <p:cNvSpPr txBox="1"/>
          <p:nvPr/>
        </p:nvSpPr>
        <p:spPr>
          <a:xfrm>
            <a:off x="4572000" y="2956025"/>
            <a:ext cx="4469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Compared to the U-Net baseline, SCAU increases recall significantly while sacrificing PRC, and also achieved better predictions on small vessels.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68" name="Google Shape;268;g128d49c55ee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551" y="825475"/>
            <a:ext cx="3085525" cy="19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28d49c55ee_1_12"/>
          <p:cNvSpPr txBox="1"/>
          <p:nvPr/>
        </p:nvSpPr>
        <p:spPr>
          <a:xfrm>
            <a:off x="314200" y="4359375"/>
            <a:ext cx="41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3. Comparison of visualization outputs from original U-Net and Spatial-channel U-Net.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g128d49c55ee_1_12"/>
          <p:cNvSpPr txBox="1"/>
          <p:nvPr/>
        </p:nvSpPr>
        <p:spPr>
          <a:xfrm>
            <a:off x="4493113" y="425275"/>
            <a:ext cx="43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Table 2. Performance of U-Net and SCAU-Net.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8d49c55ee_2_610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Directions</a:t>
            </a:r>
            <a:endParaRPr/>
          </a:p>
        </p:txBody>
      </p:sp>
      <p:sp>
        <p:nvSpPr>
          <p:cNvPr id="277" name="Google Shape;277;g128d49c55ee_2_610"/>
          <p:cNvSpPr txBox="1">
            <a:spLocks noGrp="1"/>
          </p:cNvSpPr>
          <p:nvPr>
            <p:ph type="body" idx="1"/>
          </p:nvPr>
        </p:nvSpPr>
        <p:spPr>
          <a:xfrm>
            <a:off x="358775" y="800100"/>
            <a:ext cx="7640100" cy="38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Include residual logic to achieve better performance </a:t>
            </a:r>
            <a:r>
              <a:rPr lang="en-US">
                <a:solidFill>
                  <a:schemeClr val="dk1"/>
                </a:solidFill>
              </a:rPr>
              <a:t>as model capacity increases with attention mechanisms</a:t>
            </a:r>
            <a:r>
              <a:rPr lang="en-US"/>
              <a:t>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Further data augmentation methods and dropout layers may be necessary to alleviate the potential problem of overfitting.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Alternative loss functions may also be implemented to achieve better precision while maintaining the recall score.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8d49c55ee_2_604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84" name="Google Shape;284;g128d49c55ee_2_604"/>
          <p:cNvSpPr txBox="1">
            <a:spLocks noGrp="1"/>
          </p:cNvSpPr>
          <p:nvPr>
            <p:ph type="body" idx="1"/>
          </p:nvPr>
        </p:nvSpPr>
        <p:spPr>
          <a:xfrm>
            <a:off x="358775" y="800100"/>
            <a:ext cx="7536900" cy="38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Introduced attention mechanism to detect tiny vessels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Dice/AUC/ACC score for all models are similar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SCAU-Net works best in detecting tiny vessels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Addition of attention mechanisms leads to decline in precision in exchange for boost in recall.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8d49c55ee_2_742"/>
          <p:cNvSpPr txBox="1">
            <a:spLocks noGrp="1"/>
          </p:cNvSpPr>
          <p:nvPr>
            <p:ph type="ctrTitle"/>
          </p:nvPr>
        </p:nvSpPr>
        <p:spPr>
          <a:xfrm>
            <a:off x="360911" y="1110814"/>
            <a:ext cx="778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Retinal Vessel Image Segmentation: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Performance Improvement on U-Net Based Architecture and Attention Mechanism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28d49c55ee_2_742"/>
          <p:cNvSpPr txBox="1">
            <a:spLocks noGrp="1"/>
          </p:cNvSpPr>
          <p:nvPr>
            <p:ph type="subTitle" idx="1"/>
          </p:nvPr>
        </p:nvSpPr>
        <p:spPr>
          <a:xfrm>
            <a:off x="360912" y="693732"/>
            <a:ext cx="6954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</a:pPr>
            <a:r>
              <a:rPr lang="en-US"/>
              <a:t> EN.601.482/682 Deep Learning</a:t>
            </a:r>
            <a:endParaRPr/>
          </a:p>
        </p:txBody>
      </p:sp>
      <p:sp>
        <p:nvSpPr>
          <p:cNvPr id="291" name="Google Shape;291;g128d49c55ee_2_742"/>
          <p:cNvSpPr txBox="1">
            <a:spLocks noGrp="1"/>
          </p:cNvSpPr>
          <p:nvPr>
            <p:ph type="body" idx="2"/>
          </p:nvPr>
        </p:nvSpPr>
        <p:spPr>
          <a:xfrm>
            <a:off x="360900" y="2193231"/>
            <a:ext cx="8126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</a:pPr>
            <a:r>
              <a:rPr lang="en-US"/>
              <a:t>Lin Cheng, Kefan Song, Tianyi Ye, Yi Zhang</a:t>
            </a:r>
            <a:endParaRPr sz="1400">
              <a:solidFill>
                <a:srgbClr val="7F7F7F"/>
              </a:solidFill>
            </a:endParaRPr>
          </a:p>
        </p:txBody>
      </p:sp>
      <p:grpSp>
        <p:nvGrpSpPr>
          <p:cNvPr id="292" name="Google Shape;292;g128d49c55ee_2_742"/>
          <p:cNvGrpSpPr/>
          <p:nvPr/>
        </p:nvGrpSpPr>
        <p:grpSpPr>
          <a:xfrm>
            <a:off x="1319780" y="2804016"/>
            <a:ext cx="6504440" cy="2207932"/>
            <a:chOff x="1122685" y="2814891"/>
            <a:chExt cx="6504440" cy="2207932"/>
          </a:xfrm>
        </p:grpSpPr>
        <p:grpSp>
          <p:nvGrpSpPr>
            <p:cNvPr id="293" name="Google Shape;293;g128d49c55ee_2_742"/>
            <p:cNvGrpSpPr/>
            <p:nvPr/>
          </p:nvGrpSpPr>
          <p:grpSpPr>
            <a:xfrm>
              <a:off x="1122685" y="2814891"/>
              <a:ext cx="3774616" cy="2181907"/>
              <a:chOff x="1838735" y="869966"/>
              <a:chExt cx="3774616" cy="2181907"/>
            </a:xfrm>
          </p:grpSpPr>
          <p:grpSp>
            <p:nvGrpSpPr>
              <p:cNvPr id="294" name="Google Shape;294;g128d49c55ee_2_742"/>
              <p:cNvGrpSpPr/>
              <p:nvPr/>
            </p:nvGrpSpPr>
            <p:grpSpPr>
              <a:xfrm>
                <a:off x="1838735" y="934073"/>
                <a:ext cx="1234440" cy="2117800"/>
                <a:chOff x="182350" y="556750"/>
                <a:chExt cx="1234440" cy="2117800"/>
              </a:xfrm>
            </p:grpSpPr>
            <p:pic>
              <p:nvPicPr>
                <p:cNvPr id="295" name="Google Shape;295;g128d49c55ee_2_74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82350" y="1042347"/>
                  <a:ext cx="1234440" cy="12333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6" name="Google Shape;296;g128d49c55ee_2_74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922652" y="556750"/>
                  <a:ext cx="462915" cy="462504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sp>
              <p:nvSpPr>
                <p:cNvPr id="297" name="Google Shape;297;g128d49c55ee_2_742"/>
                <p:cNvSpPr/>
                <p:nvPr/>
              </p:nvSpPr>
              <p:spPr>
                <a:xfrm>
                  <a:off x="796912" y="1664507"/>
                  <a:ext cx="253800" cy="2538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98" name="Google Shape;298;g128d49c55ee_2_742"/>
                <p:cNvCxnSpPr/>
                <p:nvPr/>
              </p:nvCxnSpPr>
              <p:spPr>
                <a:xfrm rot="10800000" flipH="1">
                  <a:off x="796912" y="557807"/>
                  <a:ext cx="122700" cy="1106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g128d49c55ee_2_742"/>
                <p:cNvCxnSpPr/>
                <p:nvPr/>
              </p:nvCxnSpPr>
              <p:spPr>
                <a:xfrm rot="10800000" flipH="1">
                  <a:off x="1056002" y="1021491"/>
                  <a:ext cx="332700" cy="8967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00" name="Google Shape;300;g128d49c55ee_2_742"/>
                <p:cNvSpPr txBox="1"/>
                <p:nvPr/>
              </p:nvSpPr>
              <p:spPr>
                <a:xfrm>
                  <a:off x="452162" y="2335850"/>
                  <a:ext cx="6948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/>
                    <a:t>Input</a:t>
                  </a:r>
                  <a:endParaRPr sz="1000" b="1"/>
                </a:p>
              </p:txBody>
            </p:sp>
          </p:grpSp>
          <p:grpSp>
            <p:nvGrpSpPr>
              <p:cNvPr id="301" name="Google Shape;301;g128d49c55ee_2_742"/>
              <p:cNvGrpSpPr/>
              <p:nvPr/>
            </p:nvGrpSpPr>
            <p:grpSpPr>
              <a:xfrm>
                <a:off x="3138150" y="869966"/>
                <a:ext cx="2475201" cy="2169814"/>
                <a:chOff x="3138150" y="416286"/>
                <a:chExt cx="2475201" cy="2169814"/>
              </a:xfrm>
            </p:grpSpPr>
            <p:grpSp>
              <p:nvGrpSpPr>
                <p:cNvPr id="302" name="Google Shape;302;g128d49c55ee_2_742"/>
                <p:cNvGrpSpPr/>
                <p:nvPr/>
              </p:nvGrpSpPr>
              <p:grpSpPr>
                <a:xfrm>
                  <a:off x="3138150" y="416286"/>
                  <a:ext cx="1234399" cy="2169814"/>
                  <a:chOff x="1550100" y="504736"/>
                  <a:chExt cx="1234399" cy="2169814"/>
                </a:xfrm>
              </p:grpSpPr>
              <p:pic>
                <p:nvPicPr>
                  <p:cNvPr id="303" name="Google Shape;303;g128d49c55ee_2_742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093" t="3209" r="2289" b="9576"/>
                  <a:stretch/>
                </p:blipFill>
                <p:spPr>
                  <a:xfrm>
                    <a:off x="1550100" y="1083625"/>
                    <a:ext cx="1234399" cy="11760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04" name="Google Shape;304;g128d49c55ee_2_742"/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2275471" y="518867"/>
                    <a:ext cx="489250" cy="48925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sp>
                <p:nvSpPr>
                  <p:cNvPr id="305" name="Google Shape;305;g128d49c55ee_2_742"/>
                  <p:cNvSpPr/>
                  <p:nvPr/>
                </p:nvSpPr>
                <p:spPr>
                  <a:xfrm>
                    <a:off x="2155192" y="1709536"/>
                    <a:ext cx="268500" cy="2685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306" name="Google Shape;306;g128d49c55ee_2_742"/>
                  <p:cNvCxnSpPr/>
                  <p:nvPr/>
                </p:nvCxnSpPr>
                <p:spPr>
                  <a:xfrm rot="10800000" flipH="1">
                    <a:off x="2155192" y="504736"/>
                    <a:ext cx="104100" cy="12048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7" name="Google Shape;307;g128d49c55ee_2_742"/>
                  <p:cNvCxnSpPr/>
                  <p:nvPr/>
                </p:nvCxnSpPr>
                <p:spPr>
                  <a:xfrm rot="10800000" flipH="1">
                    <a:off x="2429021" y="1032290"/>
                    <a:ext cx="345000" cy="9456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08" name="Google Shape;308;g128d49c55ee_2_742"/>
                  <p:cNvSpPr txBox="1"/>
                  <p:nvPr/>
                </p:nvSpPr>
                <p:spPr>
                  <a:xfrm>
                    <a:off x="1600500" y="2335850"/>
                    <a:ext cx="1133700" cy="33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 b="1"/>
                      <a:t>Ground truth</a:t>
                    </a:r>
                    <a:endParaRPr sz="1000" b="1"/>
                  </a:p>
                </p:txBody>
              </p:sp>
            </p:grpSp>
            <p:grpSp>
              <p:nvGrpSpPr>
                <p:cNvPr id="309" name="Google Shape;309;g128d49c55ee_2_742"/>
                <p:cNvGrpSpPr/>
                <p:nvPr/>
              </p:nvGrpSpPr>
              <p:grpSpPr>
                <a:xfrm>
                  <a:off x="4326051" y="449401"/>
                  <a:ext cx="1287300" cy="2136699"/>
                  <a:chOff x="4448563" y="449401"/>
                  <a:chExt cx="1287300" cy="2136699"/>
                </a:xfrm>
              </p:grpSpPr>
              <p:grpSp>
                <p:nvGrpSpPr>
                  <p:cNvPr id="310" name="Google Shape;310;g128d49c55ee_2_742"/>
                  <p:cNvGrpSpPr/>
                  <p:nvPr/>
                </p:nvGrpSpPr>
                <p:grpSpPr>
                  <a:xfrm>
                    <a:off x="4474973" y="449401"/>
                    <a:ext cx="1234440" cy="2136699"/>
                    <a:chOff x="2855855" y="537851"/>
                    <a:chExt cx="1234440" cy="2136699"/>
                  </a:xfrm>
                </p:grpSpPr>
                <p:pic>
                  <p:nvPicPr>
                    <p:cNvPr id="311" name="Google Shape;311;g128d49c55ee_2_742"/>
                    <p:cNvPicPr preferRelativeResize="0"/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855855" y="1056528"/>
                      <a:ext cx="1234440" cy="12380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12" name="Google Shape;312;g128d49c55ee_2_742"/>
                    <p:cNvPicPr preferRelativeResize="0"/>
                    <p:nvPr/>
                  </p:nvPicPr>
                  <p:blipFill>
                    <a:blip r:embed="rId8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606109" y="551234"/>
                      <a:ext cx="462915" cy="464287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sp>
                  <p:nvSpPr>
                    <p:cNvPr id="313" name="Google Shape;313;g128d49c55ee_2_742"/>
                    <p:cNvSpPr/>
                    <p:nvPr/>
                  </p:nvSpPr>
                  <p:spPr>
                    <a:xfrm>
                      <a:off x="3492301" y="1681151"/>
                      <a:ext cx="253800" cy="2547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cxnSp>
                  <p:nvCxnSpPr>
                    <p:cNvPr id="314" name="Google Shape;314;g128d49c55ee_2_742"/>
                    <p:cNvCxnSpPr/>
                    <p:nvPr/>
                  </p:nvCxnSpPr>
                  <p:spPr>
                    <a:xfrm rot="10800000" flipH="1">
                      <a:off x="3492301" y="537851"/>
                      <a:ext cx="98400" cy="11433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5" name="Google Shape;315;g128d49c55ee_2_742"/>
                    <p:cNvCxnSpPr/>
                    <p:nvPr/>
                  </p:nvCxnSpPr>
                  <p:spPr>
                    <a:xfrm rot="10800000" flipH="1">
                      <a:off x="3751391" y="1038513"/>
                      <a:ext cx="326400" cy="8973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316" name="Google Shape;316;g128d49c55ee_2_742"/>
                    <p:cNvSpPr txBox="1"/>
                    <p:nvPr/>
                  </p:nvSpPr>
                  <p:spPr>
                    <a:xfrm>
                      <a:off x="3006125" y="2335850"/>
                      <a:ext cx="933900" cy="338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sp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/>
                        <a:t>U-Net</a:t>
                      </a:r>
                      <a:endParaRPr sz="1000" b="1"/>
                    </a:p>
                  </p:txBody>
                </p:sp>
              </p:grpSp>
              <p:sp>
                <p:nvSpPr>
                  <p:cNvPr id="317" name="Google Shape;317;g128d49c55ee_2_742"/>
                  <p:cNvSpPr txBox="1"/>
                  <p:nvPr/>
                </p:nvSpPr>
                <p:spPr>
                  <a:xfrm>
                    <a:off x="4704000" y="492460"/>
                    <a:ext cx="553800" cy="41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P: 0.6343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R: 0.7430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D: 0.6635</a:t>
                    </a:r>
                    <a:endParaRPr sz="60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18" name="Google Shape;318;g128d49c55ee_2_742"/>
                  <p:cNvSpPr txBox="1"/>
                  <p:nvPr/>
                </p:nvSpPr>
                <p:spPr>
                  <a:xfrm>
                    <a:off x="4448563" y="2090800"/>
                    <a:ext cx="1287300" cy="24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 b="1"/>
                      <a:t>P: 0.8100 R: 0.8015 D: 0.7879</a:t>
                    </a:r>
                    <a:endParaRPr sz="600" b="1"/>
                  </a:p>
                </p:txBody>
              </p:sp>
            </p:grpSp>
          </p:grpSp>
        </p:grpSp>
        <p:grpSp>
          <p:nvGrpSpPr>
            <p:cNvPr id="319" name="Google Shape;319;g128d49c55ee_2_742"/>
            <p:cNvGrpSpPr/>
            <p:nvPr/>
          </p:nvGrpSpPr>
          <p:grpSpPr>
            <a:xfrm>
              <a:off x="4897309" y="2852979"/>
              <a:ext cx="2729816" cy="2169844"/>
              <a:chOff x="5613359" y="908054"/>
              <a:chExt cx="2729816" cy="2169844"/>
            </a:xfrm>
          </p:grpSpPr>
          <p:grpSp>
            <p:nvGrpSpPr>
              <p:cNvPr id="320" name="Google Shape;320;g128d49c55ee_2_742"/>
              <p:cNvGrpSpPr/>
              <p:nvPr/>
            </p:nvGrpSpPr>
            <p:grpSpPr>
              <a:xfrm>
                <a:off x="5613359" y="908054"/>
                <a:ext cx="2501200" cy="2169844"/>
                <a:chOff x="5582484" y="2479681"/>
                <a:chExt cx="2501200" cy="2169844"/>
              </a:xfrm>
            </p:grpSpPr>
            <p:grpSp>
              <p:nvGrpSpPr>
                <p:cNvPr id="321" name="Google Shape;321;g128d49c55ee_2_742"/>
                <p:cNvGrpSpPr/>
                <p:nvPr/>
              </p:nvGrpSpPr>
              <p:grpSpPr>
                <a:xfrm>
                  <a:off x="5582484" y="2486818"/>
                  <a:ext cx="1244942" cy="2002609"/>
                  <a:chOff x="6940159" y="922331"/>
                  <a:chExt cx="1244942" cy="2002609"/>
                </a:xfrm>
              </p:grpSpPr>
              <p:sp>
                <p:nvSpPr>
                  <p:cNvPr id="322" name="Google Shape;322;g128d49c55ee_2_742"/>
                  <p:cNvSpPr txBox="1"/>
                  <p:nvPr/>
                </p:nvSpPr>
                <p:spPr>
                  <a:xfrm>
                    <a:off x="6971075" y="2617140"/>
                    <a:ext cx="11793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800"/>
                      <a:t>Prediction</a:t>
                    </a:r>
                    <a:endParaRPr sz="800"/>
                  </a:p>
                </p:txBody>
              </p:sp>
              <p:grpSp>
                <p:nvGrpSpPr>
                  <p:cNvPr id="323" name="Google Shape;323;g128d49c55ee_2_742"/>
                  <p:cNvGrpSpPr/>
                  <p:nvPr/>
                </p:nvGrpSpPr>
                <p:grpSpPr>
                  <a:xfrm>
                    <a:off x="6940159" y="922331"/>
                    <a:ext cx="1244942" cy="1866734"/>
                    <a:chOff x="5800185" y="2524166"/>
                    <a:chExt cx="1244942" cy="1866734"/>
                  </a:xfrm>
                </p:grpSpPr>
                <p:grpSp>
                  <p:nvGrpSpPr>
                    <p:cNvPr id="324" name="Google Shape;324;g128d49c55ee_2_742"/>
                    <p:cNvGrpSpPr/>
                    <p:nvPr/>
                  </p:nvGrpSpPr>
                  <p:grpSpPr>
                    <a:xfrm>
                      <a:off x="5800185" y="2524166"/>
                      <a:ext cx="1234440" cy="1737534"/>
                      <a:chOff x="4202185" y="2554141"/>
                      <a:chExt cx="1234440" cy="1737534"/>
                    </a:xfrm>
                  </p:grpSpPr>
                  <p:pic>
                    <p:nvPicPr>
                      <p:cNvPr id="325" name="Google Shape;325;g128d49c55ee_2_742"/>
                      <p:cNvPicPr preferRelativeResize="0"/>
                      <p:nvPr/>
                    </p:nvPicPr>
                    <p:blipFill>
                      <a:blip r:embed="rId9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202185" y="3057235"/>
                        <a:ext cx="1234440" cy="1234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grpSp>
                    <p:nvGrpSpPr>
                      <p:cNvPr id="326" name="Google Shape;326;g128d49c55ee_2_742"/>
                      <p:cNvGrpSpPr/>
                      <p:nvPr/>
                    </p:nvGrpSpPr>
                    <p:grpSpPr>
                      <a:xfrm>
                        <a:off x="4847093" y="2554141"/>
                        <a:ext cx="574585" cy="1389922"/>
                        <a:chOff x="6634525" y="87563"/>
                        <a:chExt cx="1702475" cy="4118288"/>
                      </a:xfrm>
                    </p:grpSpPr>
                    <p:pic>
                      <p:nvPicPr>
                        <p:cNvPr id="327" name="Google Shape;327;g128d49c55ee_2_742"/>
                        <p:cNvPicPr preferRelativeResize="0"/>
                        <p:nvPr/>
                      </p:nvPicPr>
                      <p:blipFill>
                        <a:blip r:embed="rId10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925075" y="87563"/>
                          <a:ext cx="1371600" cy="1371600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rgbClr val="FF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</p:pic>
                    <p:sp>
                      <p:nvSpPr>
                        <p:cNvPr id="328" name="Google Shape;328;g128d49c55ee_2_742"/>
                        <p:cNvSpPr/>
                        <p:nvPr/>
                      </p:nvSpPr>
                      <p:spPr>
                        <a:xfrm>
                          <a:off x="6634525" y="3453450"/>
                          <a:ext cx="752400" cy="752400"/>
                        </a:xfrm>
                        <a:prstGeom prst="rect">
                          <a:avLst/>
                        </a:prstGeom>
                        <a:noFill/>
                        <a:ln w="19050" cap="flat" cmpd="sng">
                          <a:solidFill>
                            <a:srgbClr val="FF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cxnSp>
                      <p:nvCxnSpPr>
                        <p:cNvPr id="329" name="Google Shape;329;g128d49c55ee_2_742"/>
                        <p:cNvCxnSpPr/>
                        <p:nvPr/>
                      </p:nvCxnSpPr>
                      <p:spPr>
                        <a:xfrm rot="10800000" flipH="1">
                          <a:off x="6634525" y="92250"/>
                          <a:ext cx="290100" cy="3361200"/>
                        </a:xfrm>
                        <a:prstGeom prst="straightConnector1">
                          <a:avLst/>
                        </a:prstGeom>
                        <a:noFill/>
                        <a:ln w="19050" cap="flat" cmpd="sng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330" name="Google Shape;330;g128d49c55ee_2_742"/>
                        <p:cNvCxnSpPr/>
                        <p:nvPr/>
                      </p:nvCxnSpPr>
                      <p:spPr>
                        <a:xfrm rot="10800000" flipH="1">
                          <a:off x="7402200" y="1504575"/>
                          <a:ext cx="934800" cy="2701200"/>
                        </a:xfrm>
                        <a:prstGeom prst="straightConnector1">
                          <a:avLst/>
                        </a:prstGeom>
                        <a:noFill/>
                        <a:ln w="19050" cap="flat" cmpd="sng">
                          <a:solidFill>
                            <a:srgbClr val="FF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</p:grpSp>
                <p:sp>
                  <p:nvSpPr>
                    <p:cNvPr id="331" name="Google Shape;331;g128d49c55ee_2_742"/>
                    <p:cNvSpPr txBox="1"/>
                    <p:nvPr/>
                  </p:nvSpPr>
                  <p:spPr>
                    <a:xfrm>
                      <a:off x="6027988" y="2586091"/>
                      <a:ext cx="553800" cy="41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</a:rPr>
                        <a:t>P: 0.5289</a:t>
                      </a:r>
                      <a:endParaRPr sz="60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</a:rPr>
                        <a:t>R: 0.8275</a:t>
                      </a:r>
                      <a:endParaRPr sz="600">
                        <a:solidFill>
                          <a:srgbClr val="FF0000"/>
                        </a:solidFill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FF0000"/>
                          </a:solidFill>
                        </a:rPr>
                        <a:t>D: 0.6453</a:t>
                      </a:r>
                      <a:endParaRPr sz="60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332" name="Google Shape;332;g128d49c55ee_2_742"/>
                    <p:cNvSpPr txBox="1"/>
                    <p:nvPr/>
                  </p:nvSpPr>
                  <p:spPr>
                    <a:xfrm>
                      <a:off x="5810628" y="4148200"/>
                      <a:ext cx="1234500" cy="242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1"/>
                        <a:t>P: 0.7095 R: 0.8767 D: 0.7843</a:t>
                      </a:r>
                      <a:endParaRPr sz="600" b="1"/>
                    </a:p>
                  </p:txBody>
                </p:sp>
              </p:grpSp>
            </p:grpSp>
            <p:grpSp>
              <p:nvGrpSpPr>
                <p:cNvPr id="333" name="Google Shape;333;g128d49c55ee_2_742"/>
                <p:cNvGrpSpPr/>
                <p:nvPr/>
              </p:nvGrpSpPr>
              <p:grpSpPr>
                <a:xfrm>
                  <a:off x="6849244" y="2479681"/>
                  <a:ext cx="1234440" cy="2016884"/>
                  <a:chOff x="5734819" y="908056"/>
                  <a:chExt cx="1234440" cy="2016884"/>
                </a:xfrm>
              </p:grpSpPr>
              <p:grpSp>
                <p:nvGrpSpPr>
                  <p:cNvPr id="334" name="Google Shape;334;g128d49c55ee_2_742"/>
                  <p:cNvGrpSpPr/>
                  <p:nvPr/>
                </p:nvGrpSpPr>
                <p:grpSpPr>
                  <a:xfrm>
                    <a:off x="5734819" y="908056"/>
                    <a:ext cx="1234440" cy="1756708"/>
                    <a:chOff x="527138" y="121625"/>
                    <a:chExt cx="3657600" cy="5205062"/>
                  </a:xfrm>
                </p:grpSpPr>
                <p:pic>
                  <p:nvPicPr>
                    <p:cNvPr id="335" name="Google Shape;335;g128d49c55ee_2_742"/>
                    <p:cNvPicPr preferRelativeResize="0"/>
                    <p:nvPr/>
                  </p:nvPicPr>
                  <p:blipFill>
                    <a:blip r:embed="rId11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27138" y="1669088"/>
                      <a:ext cx="3657600" cy="3657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36" name="Google Shape;336;g128d49c55ee_2_742"/>
                    <p:cNvSpPr/>
                    <p:nvPr/>
                  </p:nvSpPr>
                  <p:spPr>
                    <a:xfrm>
                      <a:off x="2382675" y="3544325"/>
                      <a:ext cx="752400" cy="7524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pic>
                  <p:nvPicPr>
                    <p:cNvPr id="337" name="Google Shape;337;g128d49c55ee_2_742"/>
                    <p:cNvPicPr preferRelativeResize="0"/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717463" y="145088"/>
                      <a:ext cx="1371600" cy="1371600"/>
                    </a:xfrm>
                    <a:prstGeom prst="rect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cxnSp>
                  <p:nvCxnSpPr>
                    <p:cNvPr id="338" name="Google Shape;338;g128d49c55ee_2_742"/>
                    <p:cNvCxnSpPr/>
                    <p:nvPr/>
                  </p:nvCxnSpPr>
                  <p:spPr>
                    <a:xfrm rot="10800000" flipH="1">
                      <a:off x="2382675" y="121625"/>
                      <a:ext cx="334800" cy="34227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39" name="Google Shape;339;g128d49c55ee_2_742"/>
                    <p:cNvCxnSpPr/>
                    <p:nvPr/>
                  </p:nvCxnSpPr>
                  <p:spPr>
                    <a:xfrm rot="10800000" flipH="1">
                      <a:off x="3150350" y="1564850"/>
                      <a:ext cx="995100" cy="273180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340" name="Google Shape;340;g128d49c55ee_2_742"/>
                  <p:cNvSpPr txBox="1"/>
                  <p:nvPr/>
                </p:nvSpPr>
                <p:spPr>
                  <a:xfrm>
                    <a:off x="5764213" y="2617140"/>
                    <a:ext cx="11793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800"/>
                      <a:t>Attention Map</a:t>
                    </a:r>
                    <a:endParaRPr sz="800"/>
                  </a:p>
                </p:txBody>
              </p:sp>
            </p:grpSp>
            <p:sp>
              <p:nvSpPr>
                <p:cNvPr id="341" name="Google Shape;341;g128d49c55ee_2_742"/>
                <p:cNvSpPr txBox="1"/>
                <p:nvPr/>
              </p:nvSpPr>
              <p:spPr>
                <a:xfrm>
                  <a:off x="6256188" y="4310825"/>
                  <a:ext cx="12345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/>
                    <a:t>Spatial-channel</a:t>
                  </a:r>
                  <a:endParaRPr sz="1000" b="1"/>
                </a:p>
              </p:txBody>
            </p:sp>
          </p:grpSp>
          <p:pic>
            <p:nvPicPr>
              <p:cNvPr id="342" name="Google Shape;342;g128d49c55ee_2_742"/>
              <p:cNvPicPr preferRelativeResize="0"/>
              <p:nvPr/>
            </p:nvPicPr>
            <p:blipFill rotWithShape="1">
              <a:blip r:embed="rId13">
                <a:alphaModFix/>
              </a:blip>
              <a:srcRect l="82717"/>
              <a:stretch/>
            </p:blipFill>
            <p:spPr>
              <a:xfrm>
                <a:off x="8090050" y="1429925"/>
                <a:ext cx="253125" cy="126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128d49c55ee_5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175" y="362776"/>
            <a:ext cx="4114801" cy="2232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g128d49c55ee_5_139"/>
          <p:cNvGrpSpPr/>
          <p:nvPr/>
        </p:nvGrpSpPr>
        <p:grpSpPr>
          <a:xfrm>
            <a:off x="2826740" y="2639427"/>
            <a:ext cx="6034169" cy="2063754"/>
            <a:chOff x="1838735" y="869966"/>
            <a:chExt cx="6504440" cy="2207932"/>
          </a:xfrm>
        </p:grpSpPr>
        <p:grpSp>
          <p:nvGrpSpPr>
            <p:cNvPr id="437" name="Google Shape;437;g128d49c55ee_5_139"/>
            <p:cNvGrpSpPr/>
            <p:nvPr/>
          </p:nvGrpSpPr>
          <p:grpSpPr>
            <a:xfrm>
              <a:off x="1838735" y="934073"/>
              <a:ext cx="1234440" cy="2117800"/>
              <a:chOff x="182350" y="556750"/>
              <a:chExt cx="1234440" cy="2117800"/>
            </a:xfrm>
          </p:grpSpPr>
          <p:pic>
            <p:nvPicPr>
              <p:cNvPr id="438" name="Google Shape;438;g128d49c55ee_5_1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350" y="1042347"/>
                <a:ext cx="1234440" cy="1233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g128d49c55ee_5_1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22652" y="556750"/>
                <a:ext cx="462915" cy="462504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440" name="Google Shape;440;g128d49c55ee_5_139"/>
              <p:cNvSpPr/>
              <p:nvPr/>
            </p:nvSpPr>
            <p:spPr>
              <a:xfrm>
                <a:off x="796912" y="1664507"/>
                <a:ext cx="253800" cy="25380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1" name="Google Shape;441;g128d49c55ee_5_139"/>
              <p:cNvCxnSpPr/>
              <p:nvPr/>
            </p:nvCxnSpPr>
            <p:spPr>
              <a:xfrm rot="10800000" flipH="1">
                <a:off x="796912" y="557807"/>
                <a:ext cx="122700" cy="110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g128d49c55ee_5_139"/>
              <p:cNvCxnSpPr/>
              <p:nvPr/>
            </p:nvCxnSpPr>
            <p:spPr>
              <a:xfrm rot="10800000" flipH="1">
                <a:off x="1056002" y="1021491"/>
                <a:ext cx="332700" cy="896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3" name="Google Shape;443;g128d49c55ee_5_139"/>
              <p:cNvSpPr txBox="1"/>
              <p:nvPr/>
            </p:nvSpPr>
            <p:spPr>
              <a:xfrm>
                <a:off x="452162" y="2335850"/>
                <a:ext cx="6948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Input</a:t>
                </a:r>
                <a:endParaRPr sz="1000" b="1"/>
              </a:p>
            </p:txBody>
          </p:sp>
        </p:grpSp>
        <p:grpSp>
          <p:nvGrpSpPr>
            <p:cNvPr id="444" name="Google Shape;444;g128d49c55ee_5_139"/>
            <p:cNvGrpSpPr/>
            <p:nvPr/>
          </p:nvGrpSpPr>
          <p:grpSpPr>
            <a:xfrm>
              <a:off x="3138150" y="869966"/>
              <a:ext cx="2547433" cy="2169814"/>
              <a:chOff x="3138150" y="416286"/>
              <a:chExt cx="2547433" cy="2169814"/>
            </a:xfrm>
          </p:grpSpPr>
          <p:grpSp>
            <p:nvGrpSpPr>
              <p:cNvPr id="445" name="Google Shape;445;g128d49c55ee_5_139"/>
              <p:cNvGrpSpPr/>
              <p:nvPr/>
            </p:nvGrpSpPr>
            <p:grpSpPr>
              <a:xfrm>
                <a:off x="3138150" y="416286"/>
                <a:ext cx="1234399" cy="2169814"/>
                <a:chOff x="1550100" y="504736"/>
                <a:chExt cx="1234399" cy="2169814"/>
              </a:xfrm>
            </p:grpSpPr>
            <p:pic>
              <p:nvPicPr>
                <p:cNvPr id="446" name="Google Shape;446;g128d49c55ee_5_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093" t="3209" r="2289" b="9576"/>
                <a:stretch/>
              </p:blipFill>
              <p:spPr>
                <a:xfrm>
                  <a:off x="1550100" y="1083625"/>
                  <a:ext cx="1234399" cy="11760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7" name="Google Shape;447;g128d49c55ee_5_139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275471" y="518867"/>
                  <a:ext cx="489250" cy="48925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pic>
            <p:sp>
              <p:nvSpPr>
                <p:cNvPr id="448" name="Google Shape;448;g128d49c55ee_5_139"/>
                <p:cNvSpPr/>
                <p:nvPr/>
              </p:nvSpPr>
              <p:spPr>
                <a:xfrm>
                  <a:off x="2155192" y="1709536"/>
                  <a:ext cx="268500" cy="268500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49" name="Google Shape;449;g128d49c55ee_5_139"/>
                <p:cNvCxnSpPr/>
                <p:nvPr/>
              </p:nvCxnSpPr>
              <p:spPr>
                <a:xfrm rot="10800000" flipH="1">
                  <a:off x="2155192" y="504736"/>
                  <a:ext cx="104100" cy="1204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g128d49c55ee_5_139"/>
                <p:cNvCxnSpPr/>
                <p:nvPr/>
              </p:nvCxnSpPr>
              <p:spPr>
                <a:xfrm rot="10800000" flipH="1">
                  <a:off x="2429021" y="1032290"/>
                  <a:ext cx="345000" cy="945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1" name="Google Shape;451;g128d49c55ee_5_139"/>
                <p:cNvSpPr txBox="1"/>
                <p:nvPr/>
              </p:nvSpPr>
              <p:spPr>
                <a:xfrm>
                  <a:off x="1600500" y="2335850"/>
                  <a:ext cx="11337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000" b="1"/>
                    <a:t>Ground truth</a:t>
                  </a:r>
                  <a:endParaRPr sz="1000" b="1"/>
                </a:p>
              </p:txBody>
            </p:sp>
          </p:grpSp>
          <p:grpSp>
            <p:nvGrpSpPr>
              <p:cNvPr id="452" name="Google Shape;452;g128d49c55ee_5_139"/>
              <p:cNvGrpSpPr/>
              <p:nvPr/>
            </p:nvGrpSpPr>
            <p:grpSpPr>
              <a:xfrm>
                <a:off x="4253683" y="449401"/>
                <a:ext cx="1431900" cy="2136699"/>
                <a:chOff x="4376194" y="449401"/>
                <a:chExt cx="1431900" cy="2136699"/>
              </a:xfrm>
            </p:grpSpPr>
            <p:grpSp>
              <p:nvGrpSpPr>
                <p:cNvPr id="453" name="Google Shape;453;g128d49c55ee_5_139"/>
                <p:cNvGrpSpPr/>
                <p:nvPr/>
              </p:nvGrpSpPr>
              <p:grpSpPr>
                <a:xfrm>
                  <a:off x="4474973" y="449401"/>
                  <a:ext cx="1234440" cy="2136699"/>
                  <a:chOff x="2855855" y="537851"/>
                  <a:chExt cx="1234440" cy="2136699"/>
                </a:xfrm>
              </p:grpSpPr>
              <p:pic>
                <p:nvPicPr>
                  <p:cNvPr id="454" name="Google Shape;454;g128d49c55ee_5_139"/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2855855" y="1056528"/>
                    <a:ext cx="1234440" cy="123809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5" name="Google Shape;455;g128d49c55ee_5_139"/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3606109" y="551234"/>
                    <a:ext cx="462915" cy="464287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sp>
                <p:nvSpPr>
                  <p:cNvPr id="456" name="Google Shape;456;g128d49c55ee_5_139"/>
                  <p:cNvSpPr/>
                  <p:nvPr/>
                </p:nvSpPr>
                <p:spPr>
                  <a:xfrm>
                    <a:off x="3492301" y="1681151"/>
                    <a:ext cx="253800" cy="2547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457" name="Google Shape;457;g128d49c55ee_5_139"/>
                  <p:cNvCxnSpPr/>
                  <p:nvPr/>
                </p:nvCxnSpPr>
                <p:spPr>
                  <a:xfrm rot="10800000" flipH="1">
                    <a:off x="3492301" y="537851"/>
                    <a:ext cx="98400" cy="11433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" name="Google Shape;458;g128d49c55ee_5_139"/>
                  <p:cNvCxnSpPr/>
                  <p:nvPr/>
                </p:nvCxnSpPr>
                <p:spPr>
                  <a:xfrm rot="10800000" flipH="1">
                    <a:off x="3751391" y="1038513"/>
                    <a:ext cx="326400" cy="8973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59" name="Google Shape;459;g128d49c55ee_5_139"/>
                  <p:cNvSpPr txBox="1"/>
                  <p:nvPr/>
                </p:nvSpPr>
                <p:spPr>
                  <a:xfrm>
                    <a:off x="3006125" y="2335850"/>
                    <a:ext cx="933900" cy="338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000" b="1"/>
                      <a:t>U-Net</a:t>
                    </a:r>
                    <a:endParaRPr sz="1000" b="1"/>
                  </a:p>
                </p:txBody>
              </p:sp>
            </p:grpSp>
            <p:sp>
              <p:nvSpPr>
                <p:cNvPr id="460" name="Google Shape;460;g128d49c55ee_5_139"/>
                <p:cNvSpPr txBox="1"/>
                <p:nvPr/>
              </p:nvSpPr>
              <p:spPr>
                <a:xfrm>
                  <a:off x="4704000" y="492460"/>
                  <a:ext cx="553800" cy="41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P: 0.6343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R: 0.7430</a:t>
                  </a:r>
                  <a:endParaRPr sz="600">
                    <a:solidFill>
                      <a:srgbClr val="FF0000"/>
                    </a:solidFill>
                  </a:endParaRPr>
                </a:p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solidFill>
                        <a:srgbClr val="FF0000"/>
                      </a:solidFill>
                    </a:rPr>
                    <a:t>D: 0.6635</a:t>
                  </a:r>
                  <a:endParaRPr sz="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61" name="Google Shape;461;g128d49c55ee_5_139"/>
                <p:cNvSpPr txBox="1"/>
                <p:nvPr/>
              </p:nvSpPr>
              <p:spPr>
                <a:xfrm>
                  <a:off x="4376194" y="2090806"/>
                  <a:ext cx="1431900" cy="24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 b="1"/>
                    <a:t>P: 0.8100 R: 0.8015 D: 0.7879</a:t>
                  </a:r>
                  <a:endParaRPr sz="600" b="1"/>
                </a:p>
              </p:txBody>
            </p:sp>
          </p:grpSp>
        </p:grpSp>
        <p:grpSp>
          <p:nvGrpSpPr>
            <p:cNvPr id="462" name="Google Shape;462;g128d49c55ee_5_139"/>
            <p:cNvGrpSpPr/>
            <p:nvPr/>
          </p:nvGrpSpPr>
          <p:grpSpPr>
            <a:xfrm>
              <a:off x="5476542" y="908054"/>
              <a:ext cx="2638017" cy="2169844"/>
              <a:chOff x="5445667" y="2479681"/>
              <a:chExt cx="2638017" cy="2169844"/>
            </a:xfrm>
          </p:grpSpPr>
          <p:grpSp>
            <p:nvGrpSpPr>
              <p:cNvPr id="463" name="Google Shape;463;g128d49c55ee_5_139"/>
              <p:cNvGrpSpPr/>
              <p:nvPr/>
            </p:nvGrpSpPr>
            <p:grpSpPr>
              <a:xfrm>
                <a:off x="5445667" y="2486818"/>
                <a:ext cx="1529100" cy="2002609"/>
                <a:chOff x="6803342" y="922331"/>
                <a:chExt cx="1529100" cy="2002609"/>
              </a:xfrm>
            </p:grpSpPr>
            <p:sp>
              <p:nvSpPr>
                <p:cNvPr id="464" name="Google Shape;464;g128d49c55ee_5_139"/>
                <p:cNvSpPr txBox="1"/>
                <p:nvPr/>
              </p:nvSpPr>
              <p:spPr>
                <a:xfrm>
                  <a:off x="6971075" y="2617140"/>
                  <a:ext cx="11793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/>
                    <a:t>Prediction</a:t>
                  </a:r>
                  <a:endParaRPr sz="800"/>
                </a:p>
              </p:txBody>
            </p:sp>
            <p:grpSp>
              <p:nvGrpSpPr>
                <p:cNvPr id="465" name="Google Shape;465;g128d49c55ee_5_139"/>
                <p:cNvGrpSpPr/>
                <p:nvPr/>
              </p:nvGrpSpPr>
              <p:grpSpPr>
                <a:xfrm>
                  <a:off x="6803342" y="922331"/>
                  <a:ext cx="1529100" cy="1866745"/>
                  <a:chOff x="5663368" y="2524166"/>
                  <a:chExt cx="1529100" cy="1866745"/>
                </a:xfrm>
              </p:grpSpPr>
              <p:grpSp>
                <p:nvGrpSpPr>
                  <p:cNvPr id="466" name="Google Shape;466;g128d49c55ee_5_139"/>
                  <p:cNvGrpSpPr/>
                  <p:nvPr/>
                </p:nvGrpSpPr>
                <p:grpSpPr>
                  <a:xfrm>
                    <a:off x="5800185" y="2524166"/>
                    <a:ext cx="1234440" cy="1737534"/>
                    <a:chOff x="4202185" y="2554141"/>
                    <a:chExt cx="1234440" cy="1737534"/>
                  </a:xfrm>
                </p:grpSpPr>
                <p:pic>
                  <p:nvPicPr>
                    <p:cNvPr id="467" name="Google Shape;467;g128d49c55ee_5_139"/>
                    <p:cNvPicPr preferRelativeResize="0"/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202185" y="3057235"/>
                      <a:ext cx="1234440" cy="12344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grpSp>
                  <p:nvGrpSpPr>
                    <p:cNvPr id="468" name="Google Shape;468;g128d49c55ee_5_139"/>
                    <p:cNvGrpSpPr/>
                    <p:nvPr/>
                  </p:nvGrpSpPr>
                  <p:grpSpPr>
                    <a:xfrm>
                      <a:off x="4847093" y="2554141"/>
                      <a:ext cx="574585" cy="1389922"/>
                      <a:chOff x="6634525" y="87563"/>
                      <a:chExt cx="1702475" cy="4118288"/>
                    </a:xfrm>
                  </p:grpSpPr>
                  <p:pic>
                    <p:nvPicPr>
                      <p:cNvPr id="469" name="Google Shape;469;g128d49c55ee_5_139"/>
                      <p:cNvPicPr preferRelativeResize="0"/>
                      <p:nvPr/>
                    </p:nvPicPr>
                    <p:blipFill>
                      <a:blip r:embed="rId11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6925075" y="87563"/>
                        <a:ext cx="1371600" cy="1371600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pic>
                  <p:sp>
                    <p:nvSpPr>
                      <p:cNvPr id="470" name="Google Shape;470;g128d49c55ee_5_139"/>
                      <p:cNvSpPr/>
                      <p:nvPr/>
                    </p:nvSpPr>
                    <p:spPr>
                      <a:xfrm>
                        <a:off x="6634525" y="3453450"/>
                        <a:ext cx="752400" cy="752400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cxnSp>
                    <p:nvCxnSpPr>
                      <p:cNvPr id="471" name="Google Shape;471;g128d49c55ee_5_139"/>
                      <p:cNvCxnSpPr/>
                      <p:nvPr/>
                    </p:nvCxnSpPr>
                    <p:spPr>
                      <a:xfrm rot="10800000" flipH="1">
                        <a:off x="6634525" y="92250"/>
                        <a:ext cx="290100" cy="33612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472" name="Google Shape;472;g128d49c55ee_5_139"/>
                      <p:cNvCxnSpPr/>
                      <p:nvPr/>
                    </p:nvCxnSpPr>
                    <p:spPr>
                      <a:xfrm rot="10800000" flipH="1">
                        <a:off x="7402200" y="1504575"/>
                        <a:ext cx="934800" cy="2701200"/>
                      </a:xfrm>
                      <a:prstGeom prst="straightConnector1">
                        <a:avLst/>
                      </a:prstGeom>
                      <a:noFill/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  <p:sp>
                <p:nvSpPr>
                  <p:cNvPr id="473" name="Google Shape;473;g128d49c55ee_5_139"/>
                  <p:cNvSpPr txBox="1"/>
                  <p:nvPr/>
                </p:nvSpPr>
                <p:spPr>
                  <a:xfrm>
                    <a:off x="6027988" y="2586091"/>
                    <a:ext cx="553800" cy="41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P: 0.5289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R: 0.8275</a:t>
                    </a:r>
                    <a:endParaRPr sz="600">
                      <a:solidFill>
                        <a:srgbClr val="FF0000"/>
                      </a:solidFill>
                    </a:endParaRPr>
                  </a:p>
                  <a:p>
                    <a:pPr marL="0" lvl="0" indent="0" algn="just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>
                        <a:solidFill>
                          <a:srgbClr val="FF0000"/>
                        </a:solidFill>
                      </a:rPr>
                      <a:t>D: 0.6453</a:t>
                    </a:r>
                    <a:endParaRPr sz="60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74" name="Google Shape;474;g128d49c55ee_5_139"/>
                  <p:cNvSpPr txBox="1"/>
                  <p:nvPr/>
                </p:nvSpPr>
                <p:spPr>
                  <a:xfrm>
                    <a:off x="5663368" y="4148211"/>
                    <a:ext cx="1529100" cy="242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600" b="1"/>
                      <a:t>P: 0.7095 R: 0.8767 D: 0.7843</a:t>
                    </a:r>
                    <a:endParaRPr sz="600" b="1"/>
                  </a:p>
                </p:txBody>
              </p:sp>
            </p:grpSp>
          </p:grpSp>
          <p:grpSp>
            <p:nvGrpSpPr>
              <p:cNvPr id="475" name="Google Shape;475;g128d49c55ee_5_139"/>
              <p:cNvGrpSpPr/>
              <p:nvPr/>
            </p:nvGrpSpPr>
            <p:grpSpPr>
              <a:xfrm>
                <a:off x="6849244" y="2479681"/>
                <a:ext cx="1234440" cy="2016884"/>
                <a:chOff x="5734819" y="908056"/>
                <a:chExt cx="1234440" cy="2016884"/>
              </a:xfrm>
            </p:grpSpPr>
            <p:grpSp>
              <p:nvGrpSpPr>
                <p:cNvPr id="476" name="Google Shape;476;g128d49c55ee_5_139"/>
                <p:cNvGrpSpPr/>
                <p:nvPr/>
              </p:nvGrpSpPr>
              <p:grpSpPr>
                <a:xfrm>
                  <a:off x="5734819" y="908056"/>
                  <a:ext cx="1234440" cy="1756708"/>
                  <a:chOff x="527138" y="121625"/>
                  <a:chExt cx="3657600" cy="5205062"/>
                </a:xfrm>
              </p:grpSpPr>
              <p:pic>
                <p:nvPicPr>
                  <p:cNvPr id="477" name="Google Shape;477;g128d49c55ee_5_139"/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527138" y="1669088"/>
                    <a:ext cx="3657600" cy="3657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78" name="Google Shape;478;g128d49c55ee_5_139"/>
                  <p:cNvSpPr/>
                  <p:nvPr/>
                </p:nvSpPr>
                <p:spPr>
                  <a:xfrm>
                    <a:off x="2382675" y="3544325"/>
                    <a:ext cx="752400" cy="7524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pic>
                <p:nvPicPr>
                  <p:cNvPr id="479" name="Google Shape;479;g128d49c55ee_5_139"/>
                  <p:cNvPicPr preferRelativeResize="0"/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2717463" y="145088"/>
                    <a:ext cx="1371600" cy="13716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cxnSp>
                <p:nvCxnSpPr>
                  <p:cNvPr id="480" name="Google Shape;480;g128d49c55ee_5_139"/>
                  <p:cNvCxnSpPr/>
                  <p:nvPr/>
                </p:nvCxnSpPr>
                <p:spPr>
                  <a:xfrm rot="10800000" flipH="1">
                    <a:off x="2382675" y="121625"/>
                    <a:ext cx="334800" cy="34227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1" name="Google Shape;481;g128d49c55ee_5_139"/>
                  <p:cNvCxnSpPr/>
                  <p:nvPr/>
                </p:nvCxnSpPr>
                <p:spPr>
                  <a:xfrm rot="10800000" flipH="1">
                    <a:off x="3150350" y="1564850"/>
                    <a:ext cx="995100" cy="27318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482" name="Google Shape;482;g128d49c55ee_5_139"/>
                <p:cNvSpPr txBox="1"/>
                <p:nvPr/>
              </p:nvSpPr>
              <p:spPr>
                <a:xfrm>
                  <a:off x="5764213" y="2617140"/>
                  <a:ext cx="11793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/>
                    <a:t>Attention Map</a:t>
                  </a:r>
                  <a:endParaRPr sz="800"/>
                </a:p>
              </p:txBody>
            </p:sp>
          </p:grpSp>
          <p:sp>
            <p:nvSpPr>
              <p:cNvPr id="483" name="Google Shape;483;g128d49c55ee_5_139"/>
              <p:cNvSpPr txBox="1"/>
              <p:nvPr/>
            </p:nvSpPr>
            <p:spPr>
              <a:xfrm>
                <a:off x="6256188" y="4310825"/>
                <a:ext cx="1234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b="1"/>
                  <a:t>Spatial-channel</a:t>
                </a:r>
                <a:endParaRPr sz="1000" b="1"/>
              </a:p>
            </p:txBody>
          </p:sp>
        </p:grpSp>
        <p:pic>
          <p:nvPicPr>
            <p:cNvPr id="484" name="Google Shape;484;g128d49c55ee_5_139"/>
            <p:cNvPicPr preferRelativeResize="0"/>
            <p:nvPr/>
          </p:nvPicPr>
          <p:blipFill rotWithShape="1">
            <a:blip r:embed="rId14">
              <a:alphaModFix/>
            </a:blip>
            <a:srcRect l="82717"/>
            <a:stretch/>
          </p:blipFill>
          <p:spPr>
            <a:xfrm>
              <a:off x="8090050" y="1429925"/>
              <a:ext cx="253125" cy="126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g128d49c55ee_5_139"/>
          <p:cNvGrpSpPr/>
          <p:nvPr/>
        </p:nvGrpSpPr>
        <p:grpSpPr>
          <a:xfrm>
            <a:off x="483950" y="664999"/>
            <a:ext cx="3534075" cy="1985294"/>
            <a:chOff x="483950" y="664999"/>
            <a:chExt cx="3534075" cy="1985294"/>
          </a:xfrm>
        </p:grpSpPr>
        <p:grpSp>
          <p:nvGrpSpPr>
            <p:cNvPr id="486" name="Google Shape;486;g128d49c55ee_5_139"/>
            <p:cNvGrpSpPr/>
            <p:nvPr/>
          </p:nvGrpSpPr>
          <p:grpSpPr>
            <a:xfrm>
              <a:off x="483950" y="669177"/>
              <a:ext cx="1647280" cy="1981116"/>
              <a:chOff x="483950" y="669177"/>
              <a:chExt cx="1647280" cy="1981116"/>
            </a:xfrm>
          </p:grpSpPr>
          <p:sp>
            <p:nvSpPr>
              <p:cNvPr id="487" name="Google Shape;487;g128d49c55ee_5_139"/>
              <p:cNvSpPr txBox="1"/>
              <p:nvPr/>
            </p:nvSpPr>
            <p:spPr>
              <a:xfrm>
                <a:off x="680440" y="2280994"/>
                <a:ext cx="1254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Ground Truth</a:t>
                </a:r>
                <a:endParaRPr sz="1200"/>
              </a:p>
            </p:txBody>
          </p:sp>
          <p:pic>
            <p:nvPicPr>
              <p:cNvPr id="488" name="Google Shape;488;g128d49c55ee_5_139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83950" y="669177"/>
                <a:ext cx="1647280" cy="16132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89" name="Google Shape;489;g128d49c55ee_5_139"/>
            <p:cNvGrpSpPr/>
            <p:nvPr/>
          </p:nvGrpSpPr>
          <p:grpSpPr>
            <a:xfrm>
              <a:off x="2370732" y="664999"/>
              <a:ext cx="1647293" cy="1985294"/>
              <a:chOff x="2370732" y="664999"/>
              <a:chExt cx="1647293" cy="1985294"/>
            </a:xfrm>
          </p:grpSpPr>
          <p:sp>
            <p:nvSpPr>
              <p:cNvPr id="490" name="Google Shape;490;g128d49c55ee_5_139"/>
              <p:cNvSpPr txBox="1"/>
              <p:nvPr/>
            </p:nvSpPr>
            <p:spPr>
              <a:xfrm>
                <a:off x="2893178" y="2280994"/>
                <a:ext cx="602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U-Net</a:t>
                </a:r>
                <a:endParaRPr sz="1200"/>
              </a:p>
            </p:txBody>
          </p:sp>
          <p:pic>
            <p:nvPicPr>
              <p:cNvPr id="491" name="Google Shape;491;g128d49c55ee_5_139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2370732" y="664999"/>
                <a:ext cx="1647293" cy="16216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92" name="Google Shape;492;g128d49c55ee_5_139"/>
          <p:cNvSpPr txBox="1"/>
          <p:nvPr/>
        </p:nvSpPr>
        <p:spPr>
          <a:xfrm>
            <a:off x="348512" y="147250"/>
            <a:ext cx="3460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Issue: Tiny Vessel Segmentation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3" name="Google Shape;493;g128d49c55ee_5_139"/>
          <p:cNvSpPr txBox="1"/>
          <p:nvPr/>
        </p:nvSpPr>
        <p:spPr>
          <a:xfrm>
            <a:off x="4275675" y="147250"/>
            <a:ext cx="8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Model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4" name="Google Shape;494;g128d49c55ee_5_139"/>
          <p:cNvSpPr txBox="1"/>
          <p:nvPr/>
        </p:nvSpPr>
        <p:spPr>
          <a:xfrm>
            <a:off x="306425" y="2595050"/>
            <a:ext cx="111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Results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495" name="Google Shape;495;g128d49c55ee_5_1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3950" y="3140250"/>
            <a:ext cx="2156175" cy="1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rgbClr val="042D72"/>
              </a:buClr>
              <a:buSzPts val="1800"/>
              <a:buFont typeface="Arial"/>
              <a:buNone/>
            </a:pPr>
            <a:r>
              <a:rPr lang="en-US"/>
              <a:t>Retinal vessel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Studies morphological features of the retinal vessels (e.g. length, branching patterns,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Indicates possible related diseases that may impair human vision.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Currently segmentation and analysis of the vascular features are performed manually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However…</a:t>
            </a:r>
            <a:r>
              <a:rPr lang="en-US"/>
              <a:t>Time consuming and inconsistent accuracy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fast and accurate segmentation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U-Net commonly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Problem with U-Net: lack ability in detecting very fine structures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8d49c55ee_1_53"/>
          <p:cNvSpPr txBox="1">
            <a:spLocks noGrp="1"/>
          </p:cNvSpPr>
          <p:nvPr>
            <p:ph type="title"/>
          </p:nvPr>
        </p:nvSpPr>
        <p:spPr>
          <a:xfrm>
            <a:off x="358775" y="171450"/>
            <a:ext cx="502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Issue: </a:t>
            </a:r>
            <a:r>
              <a:rPr lang="en-US">
                <a:solidFill>
                  <a:schemeClr val="dk1"/>
                </a:solidFill>
              </a:rPr>
              <a:t>Tiny</a:t>
            </a:r>
            <a:r>
              <a:rPr lang="en-US"/>
              <a:t> Vessel Segmentation</a:t>
            </a:r>
            <a:endParaRPr/>
          </a:p>
        </p:txBody>
      </p:sp>
      <p:sp>
        <p:nvSpPr>
          <p:cNvPr id="78" name="Google Shape;78;g128d49c55ee_1_53"/>
          <p:cNvSpPr txBox="1"/>
          <p:nvPr/>
        </p:nvSpPr>
        <p:spPr>
          <a:xfrm>
            <a:off x="2171675" y="4131625"/>
            <a:ext cx="159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Ground Truth</a:t>
            </a:r>
            <a:endParaRPr sz="1600" b="1"/>
          </a:p>
        </p:txBody>
      </p:sp>
      <p:sp>
        <p:nvSpPr>
          <p:cNvPr id="79" name="Google Shape;79;g128d49c55ee_1_53"/>
          <p:cNvSpPr txBox="1"/>
          <p:nvPr/>
        </p:nvSpPr>
        <p:spPr>
          <a:xfrm>
            <a:off x="6111200" y="4131625"/>
            <a:ext cx="77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U-Net</a:t>
            </a:r>
            <a:endParaRPr sz="1600" b="1"/>
          </a:p>
        </p:txBody>
      </p:sp>
      <p:pic>
        <p:nvPicPr>
          <p:cNvPr id="80" name="Google Shape;80;g128d49c55ee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12" y="1079700"/>
            <a:ext cx="2926776" cy="291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g128d49c55ee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50" y="1072125"/>
            <a:ext cx="2926799" cy="293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1e84af773_0_8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88" name="Google Shape;88;g121e84af773_0_8"/>
          <p:cNvSpPr txBox="1">
            <a:spLocks noGrp="1"/>
          </p:cNvSpPr>
          <p:nvPr>
            <p:ph type="body" idx="1"/>
          </p:nvPr>
        </p:nvSpPr>
        <p:spPr>
          <a:xfrm>
            <a:off x="358776" y="800100"/>
            <a:ext cx="8424900" cy="38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Improve ability of U-Net based image segmentation to detect tiny vessels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Introduce attention mechanism (channel-wise/spatial-wise)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Interpret how the addition of attention mechanisms leads to performance boost.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4aae7a8be_1_0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95" name="Google Shape;95;g124aae7a8be_1_0"/>
          <p:cNvSpPr txBox="1">
            <a:spLocks noGrp="1"/>
          </p:cNvSpPr>
          <p:nvPr>
            <p:ph type="body" idx="1"/>
          </p:nvPr>
        </p:nvSpPr>
        <p:spPr>
          <a:xfrm>
            <a:off x="359550" y="657150"/>
            <a:ext cx="8424900" cy="407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Preprocessing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DRIVE dataset: 40 input images (15 training + 5 validation + 20 testing)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Each cropped into small snippets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Rescale to range [0,1]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Augmentation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Random horizontal and vertical flip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 Building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U-Net Baseline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Hyperparameter tuning using validation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 Attention Block (ABU)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 Spatial</a:t>
            </a:r>
            <a:r>
              <a:rPr lang="en-US">
                <a:solidFill>
                  <a:schemeClr val="dk1"/>
                </a:solidFill>
              </a:rPr>
              <a:t> Attention (SAU)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 Channel Attention (CAU)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 Spatial-Channel Attention (SCAU)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 Performance Evaluation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Attention Map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Performance metrics: DICE, Accuracy (ACC), AUC, Recall, Precision (PRC)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Visualization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8d49c55ee_1_22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84042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/>
          </a:p>
        </p:txBody>
      </p:sp>
      <p:pic>
        <p:nvPicPr>
          <p:cNvPr id="102" name="Google Shape;102;g128d49c55ee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0" y="589034"/>
            <a:ext cx="692825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28d49c55ee_1_22"/>
          <p:cNvSpPr txBox="1"/>
          <p:nvPr/>
        </p:nvSpPr>
        <p:spPr>
          <a:xfrm>
            <a:off x="1658675" y="4247700"/>
            <a:ext cx="5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Figure 1. U-Net based architecture with integrated attention blocks.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28d49c55ee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383" y="2895299"/>
            <a:ext cx="2895601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28d49c55ee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525" y="799725"/>
            <a:ext cx="3263318" cy="182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28d49c55ee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968" y="799725"/>
            <a:ext cx="2229852" cy="18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28d49c55ee_1_29"/>
          <p:cNvSpPr txBox="1">
            <a:spLocks noGrp="1"/>
          </p:cNvSpPr>
          <p:nvPr>
            <p:ph type="body" idx="1"/>
          </p:nvPr>
        </p:nvSpPr>
        <p:spPr>
          <a:xfrm>
            <a:off x="1664384" y="525800"/>
            <a:ext cx="1791600" cy="38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Attention Block</a:t>
            </a:r>
            <a:endParaRPr sz="1600"/>
          </a:p>
        </p:txBody>
      </p:sp>
      <p:sp>
        <p:nvSpPr>
          <p:cNvPr id="113" name="Google Shape;113;g128d49c55ee_1_29"/>
          <p:cNvSpPr txBox="1">
            <a:spLocks noGrp="1"/>
          </p:cNvSpPr>
          <p:nvPr>
            <p:ph type="body" idx="1"/>
          </p:nvPr>
        </p:nvSpPr>
        <p:spPr>
          <a:xfrm>
            <a:off x="5411694" y="515300"/>
            <a:ext cx="2444400" cy="40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Spatial Attention</a:t>
            </a:r>
            <a:endParaRPr sz="1600"/>
          </a:p>
        </p:txBody>
      </p:sp>
      <p:sp>
        <p:nvSpPr>
          <p:cNvPr id="114" name="Google Shape;114;g128d49c55ee_1_29"/>
          <p:cNvSpPr txBox="1">
            <a:spLocks noGrp="1"/>
          </p:cNvSpPr>
          <p:nvPr>
            <p:ph type="title"/>
          </p:nvPr>
        </p:nvSpPr>
        <p:spPr>
          <a:xfrm>
            <a:off x="358776" y="171450"/>
            <a:ext cx="20034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115" name="Google Shape;115;g128d49c55ee_1_29"/>
          <p:cNvSpPr txBox="1">
            <a:spLocks noGrp="1"/>
          </p:cNvSpPr>
          <p:nvPr>
            <p:ph type="body" idx="1"/>
          </p:nvPr>
        </p:nvSpPr>
        <p:spPr>
          <a:xfrm>
            <a:off x="1524734" y="2611075"/>
            <a:ext cx="2070900" cy="38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Channel Attention</a:t>
            </a:r>
            <a:endParaRPr sz="1600"/>
          </a:p>
        </p:txBody>
      </p:sp>
      <p:sp>
        <p:nvSpPr>
          <p:cNvPr id="116" name="Google Shape;116;g128d49c55ee_1_29"/>
          <p:cNvSpPr txBox="1">
            <a:spLocks noGrp="1"/>
          </p:cNvSpPr>
          <p:nvPr>
            <p:ph type="body" idx="1"/>
          </p:nvPr>
        </p:nvSpPr>
        <p:spPr>
          <a:xfrm>
            <a:off x="5182644" y="2611075"/>
            <a:ext cx="2902500" cy="38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Spatial-Channel Attention</a:t>
            </a:r>
            <a:endParaRPr sz="1600"/>
          </a:p>
        </p:txBody>
      </p:sp>
      <p:grpSp>
        <p:nvGrpSpPr>
          <p:cNvPr id="117" name="Google Shape;117;g128d49c55ee_1_29"/>
          <p:cNvGrpSpPr/>
          <p:nvPr/>
        </p:nvGrpSpPr>
        <p:grpSpPr>
          <a:xfrm>
            <a:off x="3145000" y="4796500"/>
            <a:ext cx="2723675" cy="400200"/>
            <a:chOff x="3145000" y="4796500"/>
            <a:chExt cx="2723675" cy="400200"/>
          </a:xfrm>
        </p:grpSpPr>
        <p:sp>
          <p:nvSpPr>
            <p:cNvPr id="118" name="Google Shape;118;g128d49c55ee_1_29"/>
            <p:cNvSpPr txBox="1"/>
            <p:nvPr/>
          </p:nvSpPr>
          <p:spPr>
            <a:xfrm>
              <a:off x="3424275" y="4796500"/>
              <a:ext cx="244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: Element-wise multiplication</a:t>
              </a:r>
              <a:endParaRPr/>
            </a:p>
          </p:txBody>
        </p:sp>
        <p:pic>
          <p:nvPicPr>
            <p:cNvPr id="119" name="Google Shape;119;g128d49c55ee_1_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45000" y="4852488"/>
              <a:ext cx="279275" cy="288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g128d49c55ee_1_29"/>
          <p:cNvGrpSpPr/>
          <p:nvPr/>
        </p:nvGrpSpPr>
        <p:grpSpPr>
          <a:xfrm>
            <a:off x="5323373" y="2828462"/>
            <a:ext cx="2621041" cy="1828972"/>
            <a:chOff x="1132125" y="-128039"/>
            <a:chExt cx="6181701" cy="4301439"/>
          </a:xfrm>
        </p:grpSpPr>
        <p:pic>
          <p:nvPicPr>
            <p:cNvPr id="121" name="Google Shape;121;g128d49c55ee_1_29"/>
            <p:cNvPicPr preferRelativeResize="0"/>
            <p:nvPr/>
          </p:nvPicPr>
          <p:blipFill rotWithShape="1">
            <a:blip r:embed="rId7">
              <a:alphaModFix/>
            </a:blip>
            <a:srcRect b="5069"/>
            <a:stretch/>
          </p:blipFill>
          <p:spPr>
            <a:xfrm>
              <a:off x="1132125" y="420750"/>
              <a:ext cx="6181701" cy="375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g128d49c55ee_1_29"/>
            <p:cNvSpPr txBox="1"/>
            <p:nvPr/>
          </p:nvSpPr>
          <p:spPr>
            <a:xfrm>
              <a:off x="1878855" y="-128039"/>
              <a:ext cx="4189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imes New Roman"/>
                  <a:ea typeface="Times New Roman"/>
                  <a:cs typeface="Times New Roman"/>
                  <a:sym typeface="Times New Roman"/>
                </a:rPr>
                <a:t>Spatial Attention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3" name="Google Shape;123;g128d49c55ee_1_29"/>
            <p:cNvSpPr txBox="1"/>
            <p:nvPr/>
          </p:nvSpPr>
          <p:spPr>
            <a:xfrm>
              <a:off x="2355771" y="3608094"/>
              <a:ext cx="3339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Times New Roman"/>
                  <a:ea typeface="Times New Roman"/>
                  <a:cs typeface="Times New Roman"/>
                  <a:sym typeface="Times New Roman"/>
                </a:rPr>
                <a:t>Channel Attention</a:t>
              </a:r>
              <a:endParaRPr sz="1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128d49c55ee_2_616"/>
          <p:cNvGrpSpPr/>
          <p:nvPr/>
        </p:nvGrpSpPr>
        <p:grpSpPr>
          <a:xfrm>
            <a:off x="1481150" y="410625"/>
            <a:ext cx="6181701" cy="4057275"/>
            <a:chOff x="1132125" y="116125"/>
            <a:chExt cx="6181701" cy="4057275"/>
          </a:xfrm>
        </p:grpSpPr>
        <p:pic>
          <p:nvPicPr>
            <p:cNvPr id="130" name="Google Shape;130;g128d49c55ee_2_616"/>
            <p:cNvPicPr preferRelativeResize="0"/>
            <p:nvPr/>
          </p:nvPicPr>
          <p:blipFill rotWithShape="1">
            <a:blip r:embed="rId3">
              <a:alphaModFix/>
            </a:blip>
            <a:srcRect b="5069"/>
            <a:stretch/>
          </p:blipFill>
          <p:spPr>
            <a:xfrm>
              <a:off x="1132125" y="420750"/>
              <a:ext cx="6181701" cy="375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g128d49c55ee_2_616"/>
            <p:cNvSpPr txBox="1"/>
            <p:nvPr/>
          </p:nvSpPr>
          <p:spPr>
            <a:xfrm>
              <a:off x="3086700" y="116125"/>
              <a:ext cx="1799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Times New Roman"/>
                  <a:ea typeface="Times New Roman"/>
                  <a:cs typeface="Times New Roman"/>
                  <a:sym typeface="Times New Roman"/>
                </a:rPr>
                <a:t>Spatial Attention</a:t>
              </a: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" name="Google Shape;132;g128d49c55ee_2_616"/>
            <p:cNvSpPr txBox="1"/>
            <p:nvPr/>
          </p:nvSpPr>
          <p:spPr>
            <a:xfrm>
              <a:off x="3125425" y="3742300"/>
              <a:ext cx="1799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Times New Roman"/>
                  <a:ea typeface="Times New Roman"/>
                  <a:cs typeface="Times New Roman"/>
                  <a:sym typeface="Times New Roman"/>
                </a:rPr>
                <a:t>Channel Attention</a:t>
              </a:r>
              <a:endParaRPr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amp-tum-jhu-slides">
  <a:themeElements>
    <a:clrScheme name="Custom 1">
      <a:dk1>
        <a:srgbClr val="042D72"/>
      </a:dk1>
      <a:lt1>
        <a:srgbClr val="FFFFFF"/>
      </a:lt1>
      <a:dk2>
        <a:srgbClr val="042D7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mp-tum-jhu-slides">
  <a:themeElements>
    <a:clrScheme name="Custom 1">
      <a:dk1>
        <a:srgbClr val="042D72"/>
      </a:dk1>
      <a:lt1>
        <a:srgbClr val="FFFFFF"/>
      </a:lt1>
      <a:dk2>
        <a:srgbClr val="042D72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Macintosh PowerPoint</Application>
  <PresentationFormat>On-screen Show (16:9)</PresentationFormat>
  <Paragraphs>178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Arial</vt:lpstr>
      <vt:lpstr>Helvetica Neue</vt:lpstr>
      <vt:lpstr>Times New Roman</vt:lpstr>
      <vt:lpstr>camp-tum-jhu-slides</vt:lpstr>
      <vt:lpstr>camp-tum-jhu-slides</vt:lpstr>
      <vt:lpstr>Retinal Vessel Image Segmentation via U-Net Based Attention Mechanism </vt:lpstr>
      <vt:lpstr>PowerPoint Presentation</vt:lpstr>
      <vt:lpstr>Background</vt:lpstr>
      <vt:lpstr>Issue: Tiny Vessel Segmentation</vt:lpstr>
      <vt:lpstr>Objective</vt:lpstr>
      <vt:lpstr>Workflow</vt:lpstr>
      <vt:lpstr>Architecture</vt:lpstr>
      <vt:lpstr>Attention</vt:lpstr>
      <vt:lpstr>PowerPoint Presentation</vt:lpstr>
      <vt:lpstr>Result</vt:lpstr>
      <vt:lpstr>Result (cont.)</vt:lpstr>
      <vt:lpstr>Visualization</vt:lpstr>
      <vt:lpstr>U-Net vs. SCAU-Net</vt:lpstr>
      <vt:lpstr>Future Directions</vt:lpstr>
      <vt:lpstr>Conclusion</vt:lpstr>
      <vt:lpstr>Retinal Vessel Image Segmentation: Performance Improvement on U-Net Based Architecture and Attention Mechanism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Retinal Vessel Image Segmentation via U-Net Based Attention Mechanism </dc:title>
  <dc:creator>Mathias</dc:creator>
  <cp:lastModifiedBy>Lin C</cp:lastModifiedBy>
  <cp:revision>1</cp:revision>
  <dcterms:created xsi:type="dcterms:W3CDTF">2018-02-03T19:50:41Z</dcterms:created>
  <dcterms:modified xsi:type="dcterms:W3CDTF">2022-05-28T03:20:31Z</dcterms:modified>
</cp:coreProperties>
</file>